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9" r:id="rId14"/>
    <p:sldId id="268" r:id="rId15"/>
    <p:sldId id="269" r:id="rId16"/>
    <p:sldId id="270" r:id="rId17"/>
    <p:sldId id="271" r:id="rId18"/>
    <p:sldId id="272" r:id="rId19"/>
    <p:sldId id="273" r:id="rId20"/>
    <p:sldId id="274" r:id="rId21"/>
    <p:sldId id="275" r:id="rId22"/>
    <p:sldId id="281" r:id="rId23"/>
    <p:sldId id="282" r:id="rId24"/>
    <p:sldId id="283" r:id="rId25"/>
    <p:sldId id="310" r:id="rId26"/>
    <p:sldId id="311" r:id="rId27"/>
    <p:sldId id="312" r:id="rId28"/>
    <p:sldId id="313" r:id="rId29"/>
    <p:sldId id="314" r:id="rId30"/>
    <p:sldId id="284" r:id="rId31"/>
    <p:sldId id="315" r:id="rId32"/>
    <p:sldId id="316" r:id="rId33"/>
    <p:sldId id="317" r:id="rId34"/>
    <p:sldId id="318" r:id="rId35"/>
    <p:sldId id="287" r:id="rId36"/>
    <p:sldId id="288" r:id="rId37"/>
    <p:sldId id="289" r:id="rId38"/>
    <p:sldId id="290" r:id="rId39"/>
    <p:sldId id="291" r:id="rId40"/>
    <p:sldId id="320" r:id="rId41"/>
    <p:sldId id="293" r:id="rId42"/>
    <p:sldId id="294" r:id="rId43"/>
    <p:sldId id="295" r:id="rId44"/>
    <p:sldId id="296" r:id="rId45"/>
    <p:sldId id="297" r:id="rId46"/>
    <p:sldId id="298" r:id="rId47"/>
    <p:sldId id="321" r:id="rId48"/>
    <p:sldId id="300" r:id="rId49"/>
    <p:sldId id="322" r:id="rId50"/>
    <p:sldId id="323" r:id="rId51"/>
    <p:sldId id="303" r:id="rId52"/>
    <p:sldId id="304" r:id="rId53"/>
    <p:sldId id="305" r:id="rId54"/>
    <p:sldId id="306" r:id="rId55"/>
    <p:sldId id="307" r:id="rId56"/>
    <p:sldId id="324" r:id="rId57"/>
    <p:sldId id="309" r:id="rId58"/>
  </p:sldIdLst>
  <p:sldSz cx="12192000" cy="6858000"/>
  <p:notesSz cx="6858000" cy="9144000"/>
  <p:defaultTex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2019/9/18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427662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443758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28758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425245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806129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86624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706976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449183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768279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349638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794533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077132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505620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608416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42361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8080620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pic>
        <p:nvPicPr>
          <p:cNvPr id="6" name="图片 5"/>
          <p:cNvPicPr/>
          <p:nvPr/>
        </p:nvPicPr>
        <p:blipFill>
          <a:blip r:embed="rId2"/>
          <a:stretch/>
        </p:blipFill>
        <p:spPr>
          <a:xfrm rot="5400000">
            <a:off x="-2158407" y="74826"/>
            <a:ext cx="4316814" cy="4167162"/>
          </a:xfrm>
          <a:prstGeom prst="rect">
            <a:avLst/>
          </a:prstGeom>
        </p:spPr>
      </p:pic>
      <p:pic>
        <p:nvPicPr>
          <p:cNvPr id="7" name="图片 6"/>
          <p:cNvPicPr/>
          <p:nvPr/>
        </p:nvPicPr>
        <p:blipFill>
          <a:blip r:embed="rId2"/>
          <a:stretch/>
        </p:blipFill>
        <p:spPr>
          <a:xfrm rot="16200000">
            <a:off x="10033593" y="2616012"/>
            <a:ext cx="4316814" cy="41671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pic>
        <p:nvPicPr>
          <p:cNvPr id="6" name="图片 5"/>
          <p:cNvPicPr/>
          <p:nvPr/>
        </p:nvPicPr>
        <p:blipFill>
          <a:blip r:embed="rId2"/>
          <a:stretch/>
        </p:blipFill>
        <p:spPr>
          <a:xfrm rot="10800000">
            <a:off x="7875186" y="1414488"/>
            <a:ext cx="4316814" cy="4167162"/>
          </a:xfrm>
          <a:prstGeom prst="rect">
            <a:avLst/>
          </a:prstGeom>
        </p:spPr>
      </p:pic>
      <p:pic>
        <p:nvPicPr>
          <p:cNvPr id="7" name="图片 6"/>
          <p:cNvPicPr/>
          <p:nvPr/>
        </p:nvPicPr>
        <p:blipFill>
          <a:blip r:embed="rId2"/>
          <a:stretch/>
        </p:blipFill>
        <p:spPr>
          <a:xfrm>
            <a:off x="0" y="1414487"/>
            <a:ext cx="4316814" cy="416716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1_Custom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pic>
        <p:nvPicPr>
          <p:cNvPr id="4" name="图片 3"/>
          <p:cNvPicPr/>
          <p:nvPr/>
        </p:nvPicPr>
        <p:blipFill>
          <a:blip r:embed="rId2"/>
          <a:stretch/>
        </p:blipFill>
        <p:spPr>
          <a:xfrm>
            <a:off x="0" y="-3669930"/>
            <a:ext cx="7578478" cy="7315754"/>
          </a:xfrm>
          <a:prstGeom prst="rect">
            <a:avLst/>
          </a:prstGeom>
        </p:spPr>
      </p:pic>
      <p:pic>
        <p:nvPicPr>
          <p:cNvPr id="5" name="图片 4"/>
          <p:cNvPicPr/>
          <p:nvPr/>
        </p:nvPicPr>
        <p:blipFill>
          <a:blip r:embed="rId2"/>
          <a:stretch/>
        </p:blipFill>
        <p:spPr>
          <a:xfrm rot="10800000">
            <a:off x="4592082" y="3121619"/>
            <a:ext cx="7578478" cy="731575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lvl="0" algn="l" defTabSz="914400">
        <a:lnSpc>
          <a:spcPct val="90000"/>
        </a:lnSpc>
        <a:spcBef>
          <a:spcPct val="0"/>
        </a:spcBef>
        <a:buNone/>
        <a:defRPr sz="4400" kern="1200">
          <a:solidFill>
            <a:schemeClr val="tx1"/>
          </a:solidFill>
          <a:latin typeface="Calibri"/>
          <a:ea typeface="微软雅黑"/>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微软雅黑"/>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微软雅黑"/>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微软雅黑"/>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微软雅黑"/>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微软雅黑"/>
        </a:defRPr>
      </a:lvl9pPr>
    </p:bodyStyle>
    <p:other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github.com/coreos/etcd/tree/master/raf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hyperlink" Target="https://segmentfault.com/a/1190000008006649" TargetMode="External"/><Relationship Id="rId3" Type="http://schemas.openxmlformats.org/officeDocument/2006/relationships/image" Target="../media/image3.png"/><Relationship Id="rId7" Type="http://schemas.openxmlformats.org/officeDocument/2006/relationships/hyperlink" Target="https://www.jianshu.com/p/8e4bbe7e276c" TargetMode="External"/><Relationship Id="rId12" Type="http://schemas.openxmlformats.org/officeDocument/2006/relationships/hyperlink" Target="https://www.infoq.cn/article/tidb-and-grpc"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www.jianshu.com/p/7ba67e91766b" TargetMode="External"/><Relationship Id="rId11" Type="http://schemas.openxmlformats.org/officeDocument/2006/relationships/hyperlink" Target="https://www.jianshu.com/p/40a4f2521e0a" TargetMode="External"/><Relationship Id="rId5" Type="http://schemas.openxmlformats.org/officeDocument/2006/relationships/hyperlink" Target="https://www.jianshu.com/p/03df609d9fc7" TargetMode="External"/><Relationship Id="rId10" Type="http://schemas.openxmlformats.org/officeDocument/2006/relationships/hyperlink" Target="https://www.jianshu.com/p/d1c5a62ef849" TargetMode="External"/><Relationship Id="rId4" Type="http://schemas.openxmlformats.org/officeDocument/2006/relationships/hyperlink" Target="https://pingcap.com/docs-cn/v3.0/overview/" TargetMode="External"/><Relationship Id="rId9" Type="http://schemas.openxmlformats.org/officeDocument/2006/relationships/hyperlink" Target="https://www.jianshu.com/p/4680bc2c2c65?utm_source=oschina-ap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pingcap.com/docs-cn/v3.0/reference/sql/data-types/numeric" TargetMode="External"/><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pingcap.com/docs-cn/v3.0/reference/sql/data-types/json" TargetMode="External"/><Relationship Id="rId5" Type="http://schemas.openxmlformats.org/officeDocument/2006/relationships/hyperlink" Target="https://pingcap.com/docs-cn/v3.0/reference/sql/data-types/date-and-time" TargetMode="External"/><Relationship Id="rId4" Type="http://schemas.openxmlformats.org/officeDocument/2006/relationships/hyperlink" Target="https://pingcap.com/docs-cn/v3.0/reference/sql/data-types/str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pingcap.com/docs-cn/v3.0/reference/mysql-compatibility/"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pingcap.com/blog-cn/" TargetMode="External"/><Relationship Id="rId3" Type="http://schemas.openxmlformats.org/officeDocument/2006/relationships/image" Target="../media/image3.png"/><Relationship Id="rId7" Type="http://schemas.openxmlformats.org/officeDocument/2006/relationships/hyperlink" Target="https://university.pingcap.com/views/common/audition.html?courseId=240252&amp;courseWareId=361084&amp;designId=270817"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hyperlink" Target="https://blog.csdn.net/D_Guco/article/details/80641236" TargetMode="External"/><Relationship Id="rId5" Type="http://schemas.openxmlformats.org/officeDocument/2006/relationships/hyperlink" Target="https://zhuanlan.zhihu.com/newsql" TargetMode="External"/><Relationship Id="rId4" Type="http://schemas.openxmlformats.org/officeDocument/2006/relationships/hyperlink" Target="https://pingcap.com/docs-cn/v3.0/"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0271" y="2769118"/>
            <a:ext cx="4671472" cy="898323"/>
          </a:xfrm>
          <a:prstGeom prst="rect">
            <a:avLst/>
          </a:prstGeom>
          <a:noFill/>
        </p:spPr>
        <p:txBody>
          <a:bodyPr wrap="none">
            <a:spAutoFit/>
          </a:bodyPr>
          <a:lstStyle/>
          <a:p>
            <a:pPr algn="ctr">
              <a:lnSpc>
                <a:spcPct val="130000"/>
              </a:lnSpc>
            </a:pPr>
            <a:r>
              <a:rPr lang="en-US" sz="4400" b="1" dirty="0">
                <a:latin typeface="Calibri"/>
                <a:ea typeface="微软雅黑"/>
              </a:rPr>
              <a:t>TIDB</a:t>
            </a:r>
            <a:r>
              <a:rPr lang="zh-CN" sz="4400" b="1" dirty="0">
                <a:latin typeface="Calibri"/>
                <a:ea typeface="微软雅黑"/>
              </a:rPr>
              <a:t>技术预研汇报</a:t>
            </a:r>
          </a:p>
        </p:txBody>
      </p:sp>
      <p:sp>
        <p:nvSpPr>
          <p:cNvPr id="5" name="圆角矩形 4"/>
          <p:cNvSpPr/>
          <p:nvPr/>
        </p:nvSpPr>
        <p:spPr>
          <a:xfrm>
            <a:off x="5128709" y="4566050"/>
            <a:ext cx="2530251" cy="519113"/>
          </a:xfrm>
          <a:prstGeom prst="roundRect">
            <a:avLst>
              <a:gd name="adj" fmla="val 13729"/>
            </a:avLst>
          </a:prstGeom>
          <a:noFill/>
          <a:ln w="12700">
            <a:solidFill>
              <a:schemeClr val="accent1"/>
            </a:solidFill>
            <a:prstDash val="solid"/>
            <a:miter/>
          </a:ln>
        </p:spPr>
        <p:txBody>
          <a:bodyPr anchor="ctr"/>
          <a:lstStyle/>
          <a:p>
            <a:pPr algn="ctr">
              <a:lnSpc>
                <a:spcPct val="130000"/>
              </a:lnSpc>
            </a:pPr>
            <a:r>
              <a:rPr lang="zh-CN" sz="1400">
                <a:solidFill>
                  <a:schemeClr val="accent2"/>
                </a:solidFill>
                <a:latin typeface="Calibri"/>
                <a:ea typeface="微软雅黑"/>
              </a:rPr>
              <a:t>汇报人：梅云 周竞</a:t>
            </a:r>
          </a:p>
        </p:txBody>
      </p:sp>
      <p:grpSp>
        <p:nvGrpSpPr>
          <p:cNvPr id="9" name="组合 8"/>
          <p:cNvGrpSpPr/>
          <p:nvPr/>
        </p:nvGrpSpPr>
        <p:grpSpPr>
          <a:xfrm>
            <a:off x="3246634" y="3780455"/>
            <a:ext cx="5722705" cy="212419"/>
            <a:chOff x="5625548" y="3867892"/>
            <a:chExt cx="874644" cy="0"/>
          </a:xfrm>
        </p:grpSpPr>
        <p:cxnSp>
          <p:nvCxnSpPr>
            <p:cNvPr id="10" name="直接连接符 9"/>
            <p:cNvCxnSpPr/>
            <p:nvPr/>
          </p:nvCxnSpPr>
          <p:spPr>
            <a:xfrm>
              <a:off x="5625548" y="3867892"/>
              <a:ext cx="219443" cy="0"/>
            </a:xfrm>
            <a:prstGeom prst="line">
              <a:avLst/>
            </a:prstGeom>
            <a:ln w="38100">
              <a:solidFill>
                <a:schemeClr val="tx2"/>
              </a:solidFill>
              <a:prstDash val="solid"/>
              <a:miter/>
            </a:ln>
          </p:spPr>
        </p:cxnSp>
        <p:cxnSp>
          <p:nvCxnSpPr>
            <p:cNvPr id="11" name="直接连接符 10"/>
            <p:cNvCxnSpPr/>
            <p:nvPr/>
          </p:nvCxnSpPr>
          <p:spPr>
            <a:xfrm>
              <a:off x="5843428" y="3867892"/>
              <a:ext cx="219443" cy="0"/>
            </a:xfrm>
            <a:prstGeom prst="line">
              <a:avLst/>
            </a:prstGeom>
            <a:ln w="38100">
              <a:solidFill>
                <a:schemeClr val="accent1"/>
              </a:solidFill>
              <a:prstDash val="solid"/>
              <a:miter/>
            </a:ln>
          </p:spPr>
        </p:cxnSp>
        <p:cxnSp>
          <p:nvCxnSpPr>
            <p:cNvPr id="12" name="直接连接符 11"/>
            <p:cNvCxnSpPr/>
            <p:nvPr/>
          </p:nvCxnSpPr>
          <p:spPr>
            <a:xfrm>
              <a:off x="6061306" y="3867892"/>
              <a:ext cx="219443" cy="0"/>
            </a:xfrm>
            <a:prstGeom prst="line">
              <a:avLst/>
            </a:prstGeom>
            <a:ln w="38100">
              <a:solidFill>
                <a:schemeClr val="tx2"/>
              </a:solidFill>
              <a:prstDash val="solid"/>
              <a:miter/>
            </a:ln>
          </p:spPr>
        </p:cxnSp>
        <p:cxnSp>
          <p:nvCxnSpPr>
            <p:cNvPr id="13" name="直接连接符 12"/>
            <p:cNvCxnSpPr/>
            <p:nvPr/>
          </p:nvCxnSpPr>
          <p:spPr>
            <a:xfrm>
              <a:off x="6280749" y="3867892"/>
              <a:ext cx="219443" cy="0"/>
            </a:xfrm>
            <a:prstGeom prst="line">
              <a:avLst/>
            </a:prstGeom>
            <a:ln w="38100">
              <a:solidFill>
                <a:schemeClr val="accent1"/>
              </a:solidFill>
              <a:prstDash val="solid"/>
              <a:miter/>
            </a:ln>
          </p:spPr>
        </p:cxnSp>
      </p:grpSp>
      <p:pic>
        <p:nvPicPr>
          <p:cNvPr id="6" name="图片 5"/>
          <p:cNvPicPr/>
          <p:nvPr/>
        </p:nvPicPr>
        <p:blipFill>
          <a:blip r:embed="rId3"/>
          <a:stretch/>
        </p:blipFill>
        <p:spPr>
          <a:xfrm>
            <a:off x="4529910" y="1506178"/>
            <a:ext cx="3129051" cy="11499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2.1</a:t>
            </a:r>
            <a:r>
              <a:rPr lang="zh-CN" sz="4267" dirty="0">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TIDB</a:t>
            </a:r>
            <a:r>
              <a:rPr lang="zh-CN" sz="4267" dirty="0">
                <a:solidFill>
                  <a:schemeClr val="tx1">
                    <a:lumMod val="85000"/>
                    <a:lumOff val="15000"/>
                  </a:schemeClr>
                </a:solidFill>
                <a:latin typeface="Calibri"/>
                <a:ea typeface="微软雅黑"/>
              </a:rPr>
              <a:t>名词介绍</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609599" y="1888535"/>
            <a:ext cx="11112759" cy="2414122"/>
          </a:xfrm>
          <a:prstGeom prst="rect">
            <a:avLst/>
          </a:prstGeom>
          <a:noFill/>
        </p:spPr>
        <p:txBody>
          <a:bodyPr wrap="square">
            <a:spAutoFit/>
          </a:bodyPr>
          <a:lstStyle/>
          <a:p>
            <a:pPr>
              <a:lnSpc>
                <a:spcPct val="200000"/>
              </a:lnSpc>
            </a:pPr>
            <a:r>
              <a:rPr lang="en-US" sz="2400" b="1" dirty="0"/>
              <a:t>TiDB Server</a:t>
            </a:r>
          </a:p>
          <a:p>
            <a:pPr>
              <a:lnSpc>
                <a:spcPct val="200000"/>
              </a:lnSpc>
            </a:pPr>
            <a:r>
              <a:rPr lang="en-US" dirty="0"/>
              <a:t>TiDB Server </a:t>
            </a:r>
            <a:r>
              <a:rPr lang="zh-CN" dirty="0"/>
              <a:t>负责接收 </a:t>
            </a:r>
            <a:r>
              <a:rPr lang="en-US" dirty="0"/>
              <a:t>SQL </a:t>
            </a:r>
            <a:r>
              <a:rPr lang="zh-CN" dirty="0"/>
              <a:t>请求，处理 </a:t>
            </a:r>
            <a:r>
              <a:rPr lang="en-US" dirty="0"/>
              <a:t>SQL </a:t>
            </a:r>
            <a:r>
              <a:rPr lang="zh-CN" dirty="0"/>
              <a:t>相关的逻辑，并通过 </a:t>
            </a:r>
            <a:r>
              <a:rPr lang="en-US" dirty="0"/>
              <a:t>PD </a:t>
            </a:r>
            <a:r>
              <a:rPr lang="zh-CN" dirty="0"/>
              <a:t>找到存储计算所需数据的 </a:t>
            </a:r>
            <a:r>
              <a:rPr lang="en-US" dirty="0"/>
              <a:t>TiKV </a:t>
            </a:r>
            <a:r>
              <a:rPr lang="zh-CN" dirty="0"/>
              <a:t>地址，与 </a:t>
            </a:r>
            <a:r>
              <a:rPr lang="en-US" dirty="0"/>
              <a:t>TiKV </a:t>
            </a:r>
            <a:r>
              <a:rPr lang="zh-CN" dirty="0"/>
              <a:t>交互获取数据，最终返回结果。</a:t>
            </a:r>
            <a:r>
              <a:rPr lang="en-US" dirty="0"/>
              <a:t>TiDB Server </a:t>
            </a:r>
            <a:r>
              <a:rPr lang="zh-CN" dirty="0"/>
              <a:t>是无状态的，其本身并不存储数据，只负责计算，可以无限水平扩展，可以通过负载均衡组件（如</a:t>
            </a:r>
            <a:r>
              <a:rPr lang="en-US" dirty="0"/>
              <a:t>LVS</a:t>
            </a:r>
            <a:r>
              <a:rPr lang="zh-CN" dirty="0"/>
              <a:t>、</a:t>
            </a:r>
            <a:r>
              <a:rPr lang="en-US" dirty="0" err="1"/>
              <a:t>HAProxy</a:t>
            </a:r>
            <a:r>
              <a:rPr lang="en-US" dirty="0"/>
              <a:t> </a:t>
            </a:r>
            <a:r>
              <a:rPr lang="zh-CN" dirty="0"/>
              <a:t>或 </a:t>
            </a:r>
            <a:r>
              <a:rPr lang="en-US" dirty="0"/>
              <a:t>F5</a:t>
            </a:r>
            <a:r>
              <a:rPr lang="zh-CN" dirty="0"/>
              <a:t>）对外提供统一的接入地址。</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2.1</a:t>
            </a:r>
            <a:r>
              <a:rPr lang="zh-CN" sz="4267" dirty="0">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TIDB</a:t>
            </a:r>
            <a:r>
              <a:rPr lang="zh-CN" sz="4267" dirty="0">
                <a:solidFill>
                  <a:schemeClr val="tx1">
                    <a:lumMod val="85000"/>
                    <a:lumOff val="15000"/>
                  </a:schemeClr>
                </a:solidFill>
                <a:latin typeface="Calibri"/>
                <a:ea typeface="微软雅黑"/>
              </a:rPr>
              <a:t>名词介绍</a:t>
            </a:r>
            <a:endParaRPr lang="en-AU" sz="4267" dirty="0">
              <a:solidFill>
                <a:schemeClr val="tx1">
                  <a:lumMod val="85000"/>
                  <a:lumOff val="15000"/>
                </a:schemeClr>
              </a:solidFill>
              <a:latin typeface="Calibri"/>
              <a:ea typeface="微软雅黑"/>
            </a:endParaRP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609599" y="1888535"/>
            <a:ext cx="11112759" cy="3522118"/>
          </a:xfrm>
          <a:prstGeom prst="rect">
            <a:avLst/>
          </a:prstGeom>
          <a:noFill/>
        </p:spPr>
        <p:txBody>
          <a:bodyPr wrap="square">
            <a:spAutoFit/>
          </a:bodyPr>
          <a:lstStyle/>
          <a:p>
            <a:pPr>
              <a:lnSpc>
                <a:spcPct val="200000"/>
              </a:lnSpc>
            </a:pPr>
            <a:r>
              <a:rPr lang="en-US" sz="2400" b="1" dirty="0"/>
              <a:t>PD Server</a:t>
            </a:r>
          </a:p>
          <a:p>
            <a:pPr>
              <a:lnSpc>
                <a:spcPct val="200000"/>
              </a:lnSpc>
            </a:pPr>
            <a:r>
              <a:rPr lang="en-US" dirty="0"/>
              <a:t>Placement Driver (</a:t>
            </a:r>
            <a:r>
              <a:rPr lang="zh-CN" dirty="0"/>
              <a:t>简称 </a:t>
            </a:r>
            <a:r>
              <a:rPr lang="en-US" dirty="0"/>
              <a:t>PD) </a:t>
            </a:r>
            <a:r>
              <a:rPr lang="zh-CN" dirty="0"/>
              <a:t>是整个集群的管理模块，其主要工作有三个：一是存储集群的元信息（某个 </a:t>
            </a:r>
            <a:r>
              <a:rPr lang="en-US" dirty="0"/>
              <a:t>Key </a:t>
            </a:r>
            <a:r>
              <a:rPr lang="zh-CN" dirty="0"/>
              <a:t>存储在哪个 </a:t>
            </a:r>
            <a:r>
              <a:rPr lang="en-US" dirty="0"/>
              <a:t>TiKV </a:t>
            </a:r>
            <a:r>
              <a:rPr lang="zh-CN" dirty="0"/>
              <a:t>节点）；二是对 </a:t>
            </a:r>
            <a:r>
              <a:rPr lang="en-US" dirty="0"/>
              <a:t>TiKV </a:t>
            </a:r>
            <a:r>
              <a:rPr lang="zh-CN" dirty="0"/>
              <a:t>集群进行调度和负载均衡（如数据的迁移、</a:t>
            </a:r>
            <a:r>
              <a:rPr lang="en-US" dirty="0"/>
              <a:t>Raft group leader </a:t>
            </a:r>
            <a:r>
              <a:rPr lang="zh-CN" dirty="0"/>
              <a:t>的迁移等）；三是分配全局唯一且递增的事务 </a:t>
            </a:r>
            <a:r>
              <a:rPr lang="en-US" dirty="0"/>
              <a:t>ID</a:t>
            </a:r>
            <a:r>
              <a:rPr lang="zh-CN" dirty="0"/>
              <a:t>。</a:t>
            </a:r>
          </a:p>
          <a:p>
            <a:pPr>
              <a:lnSpc>
                <a:spcPct val="200000"/>
              </a:lnSpc>
            </a:pPr>
            <a:r>
              <a:rPr lang="en-US" dirty="0"/>
              <a:t>PD </a:t>
            </a:r>
            <a:r>
              <a:rPr lang="zh-CN" dirty="0"/>
              <a:t>通过 </a:t>
            </a:r>
            <a:r>
              <a:rPr lang="en-US" dirty="0"/>
              <a:t>Raft </a:t>
            </a:r>
            <a:r>
              <a:rPr lang="zh-CN" dirty="0"/>
              <a:t>协议保证数据的安全性。</a:t>
            </a:r>
            <a:r>
              <a:rPr lang="en-US" dirty="0"/>
              <a:t>Raft </a:t>
            </a:r>
            <a:r>
              <a:rPr lang="zh-CN" dirty="0"/>
              <a:t>的 </a:t>
            </a:r>
            <a:r>
              <a:rPr lang="en-US" dirty="0"/>
              <a:t>leader server </a:t>
            </a:r>
            <a:r>
              <a:rPr lang="zh-CN" dirty="0"/>
              <a:t>负责处理所有操作，其余的 </a:t>
            </a:r>
            <a:r>
              <a:rPr lang="en-US" dirty="0"/>
              <a:t>PD server </a:t>
            </a:r>
            <a:r>
              <a:rPr lang="zh-CN" dirty="0"/>
              <a:t>仅用于保证高可用。建议部署奇数个 </a:t>
            </a:r>
            <a:r>
              <a:rPr lang="en-US" dirty="0"/>
              <a:t>PD </a:t>
            </a:r>
            <a:r>
              <a:rPr lang="zh-CN" dirty="0"/>
              <a:t>节点。</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2.1</a:t>
            </a:r>
            <a:r>
              <a:rPr lang="zh-CN" sz="4267" dirty="0">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TIDB</a:t>
            </a:r>
            <a:r>
              <a:rPr lang="zh-CN" sz="4267" dirty="0">
                <a:solidFill>
                  <a:schemeClr val="tx1">
                    <a:lumMod val="85000"/>
                    <a:lumOff val="15000"/>
                  </a:schemeClr>
                </a:solidFill>
                <a:latin typeface="Calibri"/>
                <a:ea typeface="微软雅黑"/>
              </a:rPr>
              <a:t>名词介绍</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609599" y="1888535"/>
            <a:ext cx="11112759" cy="3522118"/>
          </a:xfrm>
          <a:prstGeom prst="rect">
            <a:avLst/>
          </a:prstGeom>
          <a:noFill/>
        </p:spPr>
        <p:txBody>
          <a:bodyPr wrap="square">
            <a:spAutoFit/>
          </a:bodyPr>
          <a:lstStyle/>
          <a:p>
            <a:pPr>
              <a:lnSpc>
                <a:spcPct val="200000"/>
              </a:lnSpc>
            </a:pPr>
            <a:r>
              <a:rPr lang="en-US" sz="2400" b="1" dirty="0"/>
              <a:t>TiKV Server</a:t>
            </a:r>
          </a:p>
          <a:p>
            <a:pPr>
              <a:lnSpc>
                <a:spcPct val="200000"/>
              </a:lnSpc>
            </a:pPr>
            <a:r>
              <a:rPr lang="en-US" dirty="0"/>
              <a:t>TiKV Server </a:t>
            </a:r>
            <a:r>
              <a:rPr lang="zh-CN" dirty="0"/>
              <a:t>负责存储数据，从外部看 </a:t>
            </a:r>
            <a:r>
              <a:rPr lang="en-US" dirty="0"/>
              <a:t>TiKV </a:t>
            </a:r>
            <a:r>
              <a:rPr lang="zh-CN" dirty="0"/>
              <a:t>是一个分布式的提供事务的 </a:t>
            </a:r>
            <a:r>
              <a:rPr lang="en-US" dirty="0"/>
              <a:t>Key-Value </a:t>
            </a:r>
            <a:r>
              <a:rPr lang="zh-CN" dirty="0"/>
              <a:t>存储引擎。存储数据的基本单位是 </a:t>
            </a:r>
            <a:r>
              <a:rPr lang="en-US" dirty="0"/>
              <a:t>Region</a:t>
            </a:r>
            <a:r>
              <a:rPr lang="zh-CN" dirty="0"/>
              <a:t>，每个 </a:t>
            </a:r>
            <a:r>
              <a:rPr lang="en-US" dirty="0"/>
              <a:t>Region </a:t>
            </a:r>
            <a:r>
              <a:rPr lang="zh-CN" dirty="0"/>
              <a:t>负责存储一个 </a:t>
            </a:r>
            <a:r>
              <a:rPr lang="en-US" dirty="0"/>
              <a:t>Key Range</a:t>
            </a:r>
            <a:r>
              <a:rPr lang="zh-CN" dirty="0"/>
              <a:t>（从 </a:t>
            </a:r>
            <a:r>
              <a:rPr lang="en-US" dirty="0" err="1"/>
              <a:t>StartKey</a:t>
            </a:r>
            <a:r>
              <a:rPr lang="en-US" dirty="0"/>
              <a:t> </a:t>
            </a:r>
            <a:r>
              <a:rPr lang="zh-CN" dirty="0"/>
              <a:t>到 </a:t>
            </a:r>
            <a:r>
              <a:rPr lang="en-US" dirty="0" err="1"/>
              <a:t>EndKey</a:t>
            </a:r>
            <a:r>
              <a:rPr lang="en-US" dirty="0"/>
              <a:t> </a:t>
            </a:r>
            <a:r>
              <a:rPr lang="zh-CN" dirty="0"/>
              <a:t>的左闭右开区间）的数据，每个 </a:t>
            </a:r>
            <a:r>
              <a:rPr lang="en-US" dirty="0"/>
              <a:t>TiKV </a:t>
            </a:r>
            <a:r>
              <a:rPr lang="zh-CN" dirty="0"/>
              <a:t>节点会负责多个 </a:t>
            </a:r>
            <a:r>
              <a:rPr lang="en-US" dirty="0"/>
              <a:t>Region</a:t>
            </a:r>
            <a:r>
              <a:rPr lang="zh-CN" dirty="0"/>
              <a:t>。</a:t>
            </a:r>
            <a:r>
              <a:rPr lang="en-US" dirty="0"/>
              <a:t>TiKV </a:t>
            </a:r>
            <a:r>
              <a:rPr lang="zh-CN" dirty="0"/>
              <a:t>使用 </a:t>
            </a:r>
            <a:r>
              <a:rPr lang="en-US" dirty="0"/>
              <a:t>Raft </a:t>
            </a:r>
            <a:r>
              <a:rPr lang="zh-CN" dirty="0"/>
              <a:t>协议做复制，保持数据的一致性和容灾。副本以 </a:t>
            </a:r>
            <a:r>
              <a:rPr lang="en-US" dirty="0"/>
              <a:t>Region </a:t>
            </a:r>
            <a:r>
              <a:rPr lang="zh-CN" dirty="0"/>
              <a:t>为单位进行管理，不同节点上的多个 </a:t>
            </a:r>
            <a:r>
              <a:rPr lang="en-US" dirty="0"/>
              <a:t>Region </a:t>
            </a:r>
            <a:r>
              <a:rPr lang="zh-CN" dirty="0"/>
              <a:t>构成一个 </a:t>
            </a:r>
            <a:r>
              <a:rPr lang="en-US" dirty="0"/>
              <a:t>Raft Group</a:t>
            </a:r>
            <a:r>
              <a:rPr lang="zh-CN" dirty="0"/>
              <a:t>，互为副本。数据在多个 </a:t>
            </a:r>
            <a:r>
              <a:rPr lang="en-US" dirty="0"/>
              <a:t>TiKV </a:t>
            </a:r>
            <a:r>
              <a:rPr lang="zh-CN" dirty="0"/>
              <a:t>之间的负载均衡由 </a:t>
            </a:r>
            <a:r>
              <a:rPr lang="en-US" dirty="0"/>
              <a:t>PD </a:t>
            </a:r>
            <a:r>
              <a:rPr lang="zh-CN" dirty="0"/>
              <a:t>调度，这里也是以 </a:t>
            </a:r>
            <a:r>
              <a:rPr lang="en-US" dirty="0"/>
              <a:t>Region </a:t>
            </a:r>
            <a:r>
              <a:rPr lang="zh-CN" dirty="0"/>
              <a:t>为单位进行调度。</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2.1</a:t>
            </a:r>
            <a:r>
              <a:rPr lang="zh-CN" sz="4267" dirty="0">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TIDB</a:t>
            </a:r>
            <a:r>
              <a:rPr lang="zh-CN" sz="4267" dirty="0">
                <a:solidFill>
                  <a:schemeClr val="tx1">
                    <a:lumMod val="85000"/>
                    <a:lumOff val="15000"/>
                  </a:schemeClr>
                </a:solidFill>
                <a:latin typeface="Calibri"/>
                <a:ea typeface="微软雅黑"/>
              </a:rPr>
              <a:t>名词介绍</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609599" y="1888535"/>
            <a:ext cx="11112759" cy="2414122"/>
          </a:xfrm>
          <a:prstGeom prst="rect">
            <a:avLst/>
          </a:prstGeom>
          <a:noFill/>
        </p:spPr>
        <p:txBody>
          <a:bodyPr wrap="square">
            <a:spAutoFit/>
          </a:bodyPr>
          <a:lstStyle/>
          <a:p>
            <a:pPr>
              <a:lnSpc>
                <a:spcPct val="200000"/>
              </a:lnSpc>
            </a:pPr>
            <a:r>
              <a:rPr lang="en-US" sz="2400" b="1" dirty="0"/>
              <a:t>TiSpark</a:t>
            </a:r>
          </a:p>
          <a:p>
            <a:pPr>
              <a:lnSpc>
                <a:spcPct val="200000"/>
              </a:lnSpc>
            </a:pPr>
            <a:r>
              <a:rPr lang="en-US" altLang="zh-CN" dirty="0"/>
              <a:t>TiSpark </a:t>
            </a:r>
            <a:r>
              <a:rPr lang="zh-CN" altLang="en-US" dirty="0"/>
              <a:t>作为 </a:t>
            </a:r>
            <a:r>
              <a:rPr lang="en-US" altLang="zh-CN" dirty="0"/>
              <a:t>TiDB </a:t>
            </a:r>
            <a:r>
              <a:rPr lang="zh-CN" altLang="en-US" dirty="0"/>
              <a:t>中解决用户复杂 </a:t>
            </a:r>
            <a:r>
              <a:rPr lang="en-US" altLang="zh-CN" dirty="0"/>
              <a:t>OLAP </a:t>
            </a:r>
            <a:r>
              <a:rPr lang="zh-CN" altLang="en-US" dirty="0"/>
              <a:t>需求的主要组件，将 </a:t>
            </a:r>
            <a:r>
              <a:rPr lang="en-US" altLang="zh-CN" dirty="0"/>
              <a:t>Spark SQL </a:t>
            </a:r>
            <a:r>
              <a:rPr lang="zh-CN" altLang="en-US" dirty="0"/>
              <a:t>直接运行在 </a:t>
            </a:r>
            <a:r>
              <a:rPr lang="en-US" altLang="zh-CN" dirty="0"/>
              <a:t>TiDB </a:t>
            </a:r>
            <a:r>
              <a:rPr lang="zh-CN" altLang="en-US" dirty="0"/>
              <a:t>存储层上，同时融合 </a:t>
            </a:r>
            <a:r>
              <a:rPr lang="en-US" altLang="zh-CN" dirty="0"/>
              <a:t>TiKV </a:t>
            </a:r>
            <a:r>
              <a:rPr lang="zh-CN" altLang="en-US" dirty="0"/>
              <a:t>分布式集群的优势，并融入大数据社区生态。至此，</a:t>
            </a:r>
            <a:r>
              <a:rPr lang="en-US" altLang="zh-CN" dirty="0"/>
              <a:t>TiDB </a:t>
            </a:r>
            <a:r>
              <a:rPr lang="zh-CN" altLang="en-US" dirty="0"/>
              <a:t>可以通过一套系统，同时支持 </a:t>
            </a:r>
            <a:r>
              <a:rPr lang="en-US" altLang="zh-CN" dirty="0"/>
              <a:t>OLTP </a:t>
            </a:r>
            <a:r>
              <a:rPr lang="zh-CN" altLang="en-US" dirty="0"/>
              <a:t>与 </a:t>
            </a:r>
            <a:r>
              <a:rPr lang="en-US" altLang="zh-CN" dirty="0"/>
              <a:t>OLAP</a:t>
            </a:r>
            <a:r>
              <a:rPr lang="zh-CN" altLang="en-US" dirty="0"/>
              <a:t>，免除用户数据同步的烦恼。</a:t>
            </a:r>
            <a:endParaRPr lang="en-US" dirty="0"/>
          </a:p>
        </p:txBody>
      </p:sp>
    </p:spTree>
    <p:extLst>
      <p:ext uri="{BB962C8B-B14F-4D97-AF65-F5344CB8AC3E}">
        <p14:creationId xmlns:p14="http://schemas.microsoft.com/office/powerpoint/2010/main" val="268658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2.2</a:t>
            </a:r>
            <a:r>
              <a:rPr lang="zh-CN" sz="4267" dirty="0">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TIKV</a:t>
            </a:r>
            <a:r>
              <a:rPr lang="zh-CN" sz="4267" dirty="0">
                <a:solidFill>
                  <a:schemeClr val="tx1">
                    <a:lumMod val="85000"/>
                    <a:lumOff val="15000"/>
                  </a:schemeClr>
                </a:solidFill>
                <a:latin typeface="Calibri"/>
                <a:ea typeface="微软雅黑"/>
              </a:rPr>
              <a:t>存储</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5124" name="Picture 4"/>
          <p:cNvPicPr/>
          <p:nvPr/>
        </p:nvPicPr>
        <p:blipFill>
          <a:blip r:embed="rId4"/>
          <a:stretch/>
        </p:blipFill>
        <p:spPr>
          <a:xfrm>
            <a:off x="115471" y="1740560"/>
            <a:ext cx="7553325" cy="4648200"/>
          </a:xfrm>
          <a:prstGeom prst="rect">
            <a:avLst/>
          </a:prstGeom>
          <a:noFill/>
        </p:spPr>
      </p:pic>
      <p:sp>
        <p:nvSpPr>
          <p:cNvPr id="4" name="文本框 3"/>
          <p:cNvSpPr txBox="1"/>
          <p:nvPr/>
        </p:nvSpPr>
        <p:spPr>
          <a:xfrm>
            <a:off x="7819052" y="1600200"/>
            <a:ext cx="4124132" cy="5034070"/>
          </a:xfrm>
          <a:prstGeom prst="rect">
            <a:avLst/>
          </a:prstGeom>
          <a:noFill/>
        </p:spPr>
        <p:txBody>
          <a:bodyPr wrap="square">
            <a:spAutoFit/>
          </a:bodyPr>
          <a:lstStyle/>
          <a:p>
            <a:pPr>
              <a:lnSpc>
                <a:spcPct val="150000"/>
              </a:lnSpc>
            </a:pPr>
            <a:r>
              <a:rPr lang="en-US" dirty="0"/>
              <a:t>	Node : Node </a:t>
            </a:r>
            <a:r>
              <a:rPr lang="zh-CN" dirty="0"/>
              <a:t>可以认为是一个实际的物理机器，每个 </a:t>
            </a:r>
            <a:r>
              <a:rPr lang="en-US" dirty="0"/>
              <a:t>Node </a:t>
            </a:r>
            <a:r>
              <a:rPr lang="zh-CN" dirty="0"/>
              <a:t>负责一个或者多个 </a:t>
            </a:r>
            <a:r>
              <a:rPr lang="en-US" dirty="0"/>
              <a:t>Store</a:t>
            </a:r>
            <a:r>
              <a:rPr lang="zh-CN" dirty="0"/>
              <a:t>。</a:t>
            </a:r>
          </a:p>
          <a:p>
            <a:pPr>
              <a:lnSpc>
                <a:spcPct val="150000"/>
              </a:lnSpc>
            </a:pPr>
            <a:r>
              <a:rPr lang="en-US" dirty="0"/>
              <a:t>	Store : Store </a:t>
            </a:r>
            <a:r>
              <a:rPr lang="zh-CN" dirty="0"/>
              <a:t>使用 </a:t>
            </a:r>
            <a:r>
              <a:rPr lang="en-US" dirty="0"/>
              <a:t>RocksDB </a:t>
            </a:r>
            <a:r>
              <a:rPr lang="zh-CN" dirty="0"/>
              <a:t>进行实际的数据存储，通常一个 </a:t>
            </a:r>
            <a:r>
              <a:rPr lang="en-US" dirty="0"/>
              <a:t>Store </a:t>
            </a:r>
            <a:r>
              <a:rPr lang="zh-CN" dirty="0"/>
              <a:t>对应一块硬盘。</a:t>
            </a:r>
          </a:p>
          <a:p>
            <a:pPr>
              <a:lnSpc>
                <a:spcPct val="150000"/>
              </a:lnSpc>
            </a:pPr>
            <a:r>
              <a:rPr lang="en-US" dirty="0"/>
              <a:t>	Region : Region </a:t>
            </a:r>
            <a:r>
              <a:rPr lang="zh-CN" dirty="0"/>
              <a:t>是数据移动的最小单元，对应的是 </a:t>
            </a:r>
            <a:r>
              <a:rPr lang="en-US" dirty="0"/>
              <a:t>Store </a:t>
            </a:r>
            <a:r>
              <a:rPr lang="zh-CN" dirty="0"/>
              <a:t>里面一块实际的数据区间。每个 </a:t>
            </a:r>
            <a:r>
              <a:rPr lang="en-US" dirty="0"/>
              <a:t>Region </a:t>
            </a:r>
            <a:r>
              <a:rPr lang="zh-CN" dirty="0"/>
              <a:t>会有多个副本（</a:t>
            </a:r>
            <a:r>
              <a:rPr lang="en-US" dirty="0"/>
              <a:t>replica</a:t>
            </a:r>
            <a:r>
              <a:rPr lang="zh-CN" dirty="0"/>
              <a:t>），每个副本位于不同的 </a:t>
            </a:r>
            <a:r>
              <a:rPr lang="en-US" dirty="0"/>
              <a:t>Store </a:t>
            </a:r>
            <a:r>
              <a:rPr lang="zh-CN" dirty="0"/>
              <a:t>，而这些副本组成了一个 </a:t>
            </a:r>
            <a:r>
              <a:rPr lang="en-US" dirty="0"/>
              <a:t>Raft group</a:t>
            </a:r>
            <a:r>
              <a:rPr lang="zh-CN"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2.3</a:t>
            </a:r>
            <a:r>
              <a:rPr lang="zh-CN" sz="4267">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Raft</a:t>
            </a:r>
            <a:r>
              <a:rPr lang="zh-CN" sz="4267">
                <a:solidFill>
                  <a:schemeClr val="tx1">
                    <a:lumMod val="85000"/>
                    <a:lumOff val="15000"/>
                  </a:schemeClr>
                </a:solidFill>
                <a:latin typeface="Calibri"/>
                <a:ea typeface="微软雅黑"/>
              </a:rPr>
              <a:t>一致性共识算法</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4" name="文本框 3"/>
          <p:cNvSpPr txBox="1"/>
          <p:nvPr/>
        </p:nvSpPr>
        <p:spPr>
          <a:xfrm>
            <a:off x="858415" y="1600200"/>
            <a:ext cx="10608907" cy="4619854"/>
          </a:xfrm>
          <a:prstGeom prst="rect">
            <a:avLst/>
          </a:prstGeom>
          <a:noFill/>
        </p:spPr>
        <p:txBody>
          <a:bodyPr wrap="square">
            <a:spAutoFit/>
          </a:bodyPr>
          <a:lstStyle/>
          <a:p>
            <a:pPr>
              <a:lnSpc>
                <a:spcPct val="150000"/>
              </a:lnSpc>
            </a:pPr>
            <a:r>
              <a:rPr lang="af-ZA"/>
              <a:t>TiKV </a:t>
            </a:r>
            <a:r>
              <a:rPr lang="zh-CN"/>
              <a:t>使用 </a:t>
            </a:r>
            <a:r>
              <a:rPr lang="af-ZA"/>
              <a:t>Raft </a:t>
            </a:r>
            <a:r>
              <a:rPr lang="zh-CN"/>
              <a:t>算法实现了分布式环境下面数据的强一致性，关于 </a:t>
            </a:r>
            <a:r>
              <a:rPr lang="af-ZA"/>
              <a:t>Raft</a:t>
            </a:r>
            <a:r>
              <a:rPr lang="zh-CN"/>
              <a:t>，可以参考论文 “</a:t>
            </a:r>
            <a:r>
              <a:rPr lang="af-ZA"/>
              <a:t>In Search of an Understandable Consensus Algorithm” </a:t>
            </a:r>
            <a:r>
              <a:rPr lang="zh-CN"/>
              <a:t>以及官网，这里不做详细的解释。简单理解，</a:t>
            </a:r>
            <a:r>
              <a:rPr lang="af-ZA"/>
              <a:t>Raft </a:t>
            </a:r>
            <a:r>
              <a:rPr lang="zh-CN"/>
              <a:t>是一个 </a:t>
            </a:r>
            <a:r>
              <a:rPr lang="af-ZA"/>
              <a:t>replication log + State Machine </a:t>
            </a:r>
            <a:r>
              <a:rPr lang="zh-CN"/>
              <a:t>的模型，我们只能通过 </a:t>
            </a:r>
            <a:r>
              <a:rPr lang="af-ZA"/>
              <a:t>leader </a:t>
            </a:r>
            <a:r>
              <a:rPr lang="zh-CN"/>
              <a:t>进行写入，</a:t>
            </a:r>
            <a:r>
              <a:rPr lang="af-ZA"/>
              <a:t>leader </a:t>
            </a:r>
            <a:r>
              <a:rPr lang="zh-CN"/>
              <a:t>会将 </a:t>
            </a:r>
            <a:r>
              <a:rPr lang="af-ZA"/>
              <a:t>command </a:t>
            </a:r>
            <a:r>
              <a:rPr lang="zh-CN"/>
              <a:t>通过 </a:t>
            </a:r>
            <a:r>
              <a:rPr lang="af-ZA"/>
              <a:t>log </a:t>
            </a:r>
            <a:r>
              <a:rPr lang="zh-CN"/>
              <a:t>的形式复制到 </a:t>
            </a:r>
            <a:r>
              <a:rPr lang="af-ZA"/>
              <a:t>followers</a:t>
            </a:r>
            <a:r>
              <a:rPr lang="zh-CN"/>
              <a:t>，当集群的大多数节点都收到了这个 </a:t>
            </a:r>
            <a:r>
              <a:rPr lang="af-ZA"/>
              <a:t>log</a:t>
            </a:r>
            <a:r>
              <a:rPr lang="zh-CN"/>
              <a:t>，我们就认为这个 </a:t>
            </a:r>
            <a:r>
              <a:rPr lang="af-ZA"/>
              <a:t>log </a:t>
            </a:r>
            <a:r>
              <a:rPr lang="zh-CN"/>
              <a:t>是 </a:t>
            </a:r>
            <a:r>
              <a:rPr lang="af-ZA"/>
              <a:t>committed</a:t>
            </a:r>
            <a:r>
              <a:rPr lang="zh-CN"/>
              <a:t>，可以 </a:t>
            </a:r>
            <a:r>
              <a:rPr lang="af-ZA"/>
              <a:t>apply </a:t>
            </a:r>
            <a:r>
              <a:rPr lang="zh-CN"/>
              <a:t>到 </a:t>
            </a:r>
            <a:r>
              <a:rPr lang="af-ZA"/>
              <a:t>State Machine </a:t>
            </a:r>
            <a:r>
              <a:rPr lang="zh-CN"/>
              <a:t>里面。</a:t>
            </a:r>
            <a:endParaRPr lang="en-US" dirty="0"/>
          </a:p>
          <a:p>
            <a:pPr>
              <a:lnSpc>
                <a:spcPct val="150000"/>
              </a:lnSpc>
              <a:spcBef>
                <a:spcPts val="0"/>
              </a:spcBef>
              <a:spcAft>
                <a:spcPts val="0"/>
              </a:spcAft>
            </a:pPr>
            <a:r>
              <a:rPr lang="af-ZA">
                <a:solidFill>
                  <a:srgbClr val="494949"/>
                </a:solidFill>
                <a:latin typeface="Microsoft YaHei"/>
                <a:ea typeface="Microsoft YaHei"/>
              </a:rPr>
              <a:t>TiKV </a:t>
            </a:r>
            <a:r>
              <a:rPr lang="zh-CN">
                <a:solidFill>
                  <a:srgbClr val="494949"/>
                </a:solidFill>
                <a:latin typeface="Microsoft YaHei"/>
                <a:ea typeface="Microsoft YaHei"/>
              </a:rPr>
              <a:t>的 </a:t>
            </a:r>
            <a:r>
              <a:rPr lang="af-ZA">
                <a:solidFill>
                  <a:srgbClr val="494949"/>
                </a:solidFill>
                <a:latin typeface="Microsoft YaHei"/>
                <a:ea typeface="Microsoft YaHei"/>
              </a:rPr>
              <a:t>Raft </a:t>
            </a:r>
            <a:r>
              <a:rPr lang="zh-CN">
                <a:solidFill>
                  <a:srgbClr val="494949"/>
                </a:solidFill>
                <a:latin typeface="Microsoft YaHei"/>
                <a:ea typeface="Microsoft YaHei"/>
              </a:rPr>
              <a:t>主要移植 </a:t>
            </a:r>
            <a:r>
              <a:rPr lang="af-ZA" sz="1600">
                <a:solidFill>
                  <a:srgbClr val="70B1E7"/>
                </a:solidFill>
                <a:hlinkClick r:id="rId4">
                  <a:extLst>
                    <a:ext uri="{A12FA001-AC4F-418D-AE19-62706E023703}">
                      <ahyp:hlinkClr xmlns:ahyp="http://schemas.microsoft.com/office/drawing/2018/hyperlinkcolor" val="tx"/>
                    </a:ext>
                  </a:extLst>
                </a:hlinkClick>
              </a:rPr>
              <a:t>etcd Raft</a:t>
            </a:r>
            <a:r>
              <a:rPr lang="zh-CN">
                <a:solidFill>
                  <a:srgbClr val="494949"/>
                </a:solidFill>
                <a:latin typeface="Microsoft YaHei"/>
                <a:ea typeface="Microsoft YaHei"/>
              </a:rPr>
              <a:t>，支持 </a:t>
            </a:r>
            <a:r>
              <a:rPr lang="af-ZA">
                <a:solidFill>
                  <a:srgbClr val="494949"/>
                </a:solidFill>
                <a:latin typeface="Microsoft YaHei"/>
                <a:ea typeface="Microsoft YaHei"/>
              </a:rPr>
              <a:t>Raft </a:t>
            </a:r>
            <a:r>
              <a:rPr lang="zh-CN">
                <a:solidFill>
                  <a:srgbClr val="494949"/>
                </a:solidFill>
                <a:latin typeface="Microsoft YaHei"/>
                <a:ea typeface="Microsoft YaHei"/>
              </a:rPr>
              <a:t>所有功能，包括：</a:t>
            </a:r>
            <a:endParaRPr lang="zh-CN" sz="1600">
              <a:solidFill>
                <a:srgbClr val="494949"/>
              </a:solidFill>
            </a:endParaRPr>
          </a:p>
          <a:p>
            <a:pPr>
              <a:lnSpc>
                <a:spcPct val="150000"/>
              </a:lnSpc>
              <a:spcBef>
                <a:spcPts val="0"/>
              </a:spcBef>
              <a:spcAft>
                <a:spcPts val="0"/>
              </a:spcAft>
              <a:buFont typeface="Arial" charset="0"/>
              <a:buChar char="•"/>
            </a:pPr>
            <a:r>
              <a:rPr lang="af-ZA">
                <a:solidFill>
                  <a:srgbClr val="494949"/>
                </a:solidFill>
                <a:latin typeface="Microsoft YaHei"/>
                <a:ea typeface="Microsoft YaHei"/>
              </a:rPr>
              <a:t>Leader election</a:t>
            </a:r>
            <a:endParaRPr lang="af-ZA" sz="1600">
              <a:solidFill>
                <a:srgbClr val="494949"/>
              </a:solidFill>
            </a:endParaRPr>
          </a:p>
          <a:p>
            <a:pPr>
              <a:lnSpc>
                <a:spcPct val="150000"/>
              </a:lnSpc>
              <a:spcBef>
                <a:spcPts val="0"/>
              </a:spcBef>
              <a:spcAft>
                <a:spcPts val="0"/>
              </a:spcAft>
              <a:buFont typeface="Arial" charset="0"/>
              <a:buChar char="•"/>
            </a:pPr>
            <a:r>
              <a:rPr lang="af-ZA">
                <a:solidFill>
                  <a:srgbClr val="494949"/>
                </a:solidFill>
                <a:latin typeface="Microsoft YaHei"/>
                <a:ea typeface="Microsoft YaHei"/>
              </a:rPr>
              <a:t>Log replicationLog compaction</a:t>
            </a:r>
            <a:endParaRPr lang="af-ZA" sz="1600">
              <a:solidFill>
                <a:srgbClr val="494949"/>
              </a:solidFill>
            </a:endParaRPr>
          </a:p>
          <a:p>
            <a:pPr>
              <a:lnSpc>
                <a:spcPct val="150000"/>
              </a:lnSpc>
              <a:spcBef>
                <a:spcPts val="0"/>
              </a:spcBef>
              <a:spcAft>
                <a:spcPts val="0"/>
              </a:spcAft>
              <a:buFont typeface="Arial" charset="0"/>
              <a:buChar char="•"/>
            </a:pPr>
            <a:r>
              <a:rPr lang="af-ZA">
                <a:solidFill>
                  <a:srgbClr val="494949"/>
                </a:solidFill>
                <a:latin typeface="Microsoft YaHei"/>
                <a:ea typeface="Microsoft YaHei"/>
              </a:rPr>
              <a:t>Membership changesLeader transfer</a:t>
            </a:r>
            <a:endParaRPr lang="af-ZA" sz="1600">
              <a:solidFill>
                <a:srgbClr val="494949"/>
              </a:solidFill>
            </a:endParaRPr>
          </a:p>
          <a:p>
            <a:pPr>
              <a:lnSpc>
                <a:spcPct val="150000"/>
              </a:lnSpc>
              <a:spcBef>
                <a:spcPts val="0"/>
              </a:spcBef>
              <a:spcAft>
                <a:spcPts val="0"/>
              </a:spcAft>
              <a:buFont typeface="Arial" charset="0"/>
              <a:buChar char="•"/>
            </a:pPr>
            <a:r>
              <a:rPr lang="af-ZA">
                <a:solidFill>
                  <a:srgbClr val="494949"/>
                </a:solidFill>
                <a:latin typeface="Microsoft YaHei"/>
                <a:ea typeface="Microsoft YaHei"/>
              </a:rPr>
              <a:t>Linearizable / Lease read</a:t>
            </a:r>
            <a:endParaRPr lang="af-ZA" sz="1600">
              <a:solidFill>
                <a:srgbClr val="494949"/>
              </a:solidFill>
            </a:endParaRPr>
          </a:p>
          <a:p>
            <a:pPr>
              <a:lnSpc>
                <a:spcPct val="150000"/>
              </a:lnSpc>
            </a:pPr>
            <a:endParaRPr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2.3</a:t>
            </a:r>
            <a:r>
              <a:rPr lang="zh-CN" sz="4267">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Raft</a:t>
            </a:r>
            <a:r>
              <a:rPr lang="zh-CN" sz="4267">
                <a:solidFill>
                  <a:schemeClr val="tx1">
                    <a:lumMod val="85000"/>
                    <a:lumOff val="15000"/>
                  </a:schemeClr>
                </a:solidFill>
                <a:latin typeface="Calibri"/>
                <a:ea typeface="微软雅黑"/>
              </a:rPr>
              <a:t>一致性共识算法</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4" name="文本框 3"/>
          <p:cNvSpPr txBox="1"/>
          <p:nvPr/>
        </p:nvSpPr>
        <p:spPr>
          <a:xfrm>
            <a:off x="858415" y="1600200"/>
            <a:ext cx="10879974" cy="4728281"/>
          </a:xfrm>
          <a:prstGeom prst="rect">
            <a:avLst/>
          </a:prstGeom>
          <a:noFill/>
        </p:spPr>
        <p:txBody>
          <a:bodyPr wrap="square"/>
          <a:lstStyle/>
          <a:p>
            <a:pPr>
              <a:lnSpc>
                <a:spcPct val="150000"/>
              </a:lnSpc>
            </a:pPr>
            <a:r>
              <a:rPr lang="zh-CN" sz="1800">
                <a:solidFill>
                  <a:srgbClr val="404040"/>
                </a:solidFill>
                <a:highlight>
                  <a:srgbClr val="FFFFFF"/>
                </a:highlight>
                <a:latin typeface="-apple-system"/>
                <a:ea typeface="Microsoft YaHei"/>
              </a:rPr>
              <a:t>TiKV 使用 Raft 一致性算法来保证数据的安全，默认提供的是三个副本支持，这三个副本形成了一个 Raft Group。</a:t>
            </a:r>
          </a:p>
          <a:p>
            <a:pPr>
              <a:lnSpc>
                <a:spcPct val="150000"/>
              </a:lnSpc>
            </a:pPr>
            <a:r>
              <a:rPr lang="zh-CN" sz="1800">
                <a:solidFill>
                  <a:srgbClr val="404040"/>
                </a:solidFill>
                <a:highlight>
                  <a:srgbClr val="FFFFFF"/>
                </a:highlight>
                <a:latin typeface="-apple-system"/>
                <a:ea typeface="Microsoft YaHei"/>
              </a:rPr>
              <a:t>当 Client 需要写入某个数据的时候，Client 会将操作发送给 Raft Leader，这个在 TiKV 里面我们叫做 Propose，Leader 会将操作编码成一个 entry，写入到自己的 Raft Log 里面，这个我们叫做 Append。</a:t>
            </a:r>
          </a:p>
          <a:p>
            <a:pPr>
              <a:lnSpc>
                <a:spcPct val="150000"/>
              </a:lnSpc>
            </a:pPr>
            <a:r>
              <a:rPr lang="zh-CN" sz="1800">
                <a:solidFill>
                  <a:srgbClr val="404040"/>
                </a:solidFill>
                <a:highlight>
                  <a:srgbClr val="FFFFFF"/>
                </a:highlight>
                <a:latin typeface="-apple-system"/>
                <a:ea typeface="Microsoft YaHei"/>
              </a:rPr>
              <a:t>Leader 也会通过 Raft 算法将 entry 复制到其他的 Follower 上面，这个我们叫做 Replicate。Follower 收到这个 entry 之后也会同样进行 Append 操作，顺带告诉 Leader Append 成功。</a:t>
            </a:r>
          </a:p>
          <a:p>
            <a:pPr>
              <a:lnSpc>
                <a:spcPct val="150000"/>
              </a:lnSpc>
            </a:pPr>
            <a:r>
              <a:rPr lang="zh-CN" sz="1800">
                <a:solidFill>
                  <a:srgbClr val="404040"/>
                </a:solidFill>
                <a:highlight>
                  <a:srgbClr val="FFFFFF"/>
                </a:highlight>
                <a:latin typeface="-apple-system"/>
                <a:ea typeface="Microsoft YaHei"/>
              </a:rPr>
              <a:t>当 Leader 发现这个 entry 已经被大多数节点 Append，就认为这个 entry 已经是 Committed 的了，然后就可以将 entry 里面的操作解码出来，执行并且应用到状态机里面，这个我们叫做 Apply。</a:t>
            </a:r>
          </a:p>
          <a:p>
            <a:pPr>
              <a:lnSpc>
                <a:spcPct val="150000"/>
              </a:lnSpc>
            </a:pPr>
            <a:r>
              <a:rPr lang="zh-CN" sz="1800">
                <a:solidFill>
                  <a:srgbClr val="404040"/>
                </a:solidFill>
                <a:highlight>
                  <a:srgbClr val="FFFFFF"/>
                </a:highlight>
                <a:latin typeface="-apple-system"/>
                <a:ea typeface="Microsoft YaHei"/>
              </a:rPr>
              <a:t>在 TiKV 里面，我们提供了 Lease Read，对于 Read 请求，会直接发给 Leader，如果 Leader 确定自己的 lease 没有过期，那么就会直接提供 Read 服务，这样就不用走一次 Raft 了。如果 Leader 发现 lease 过期了，就会强制走一次 Raft 进行续租，然后在提供 Read 服务。</a:t>
            </a:r>
          </a:p>
          <a:p>
            <a:pPr>
              <a:lnSpc>
                <a:spcPct val="150000"/>
              </a:lnSpc>
            </a:pPr>
            <a:endParaRPr lang="zh-CN" sz="1800">
              <a:ea typeface="Microsoft Ya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2.3</a:t>
            </a:r>
            <a:r>
              <a:rPr lang="zh-CN" sz="4267">
                <a:solidFill>
                  <a:schemeClr val="tx1">
                    <a:lumMod val="85000"/>
                    <a:lumOff val="15000"/>
                  </a:schemeClr>
                </a:solidFill>
                <a:latin typeface="Calibri"/>
                <a:ea typeface="微软雅黑"/>
              </a:rPr>
              <a:t> </a:t>
            </a:r>
            <a:r>
              <a:rPr lang="en-US" sz="4267" dirty="0">
                <a:solidFill>
                  <a:schemeClr val="tx1">
                    <a:lumMod val="85000"/>
                    <a:lumOff val="15000"/>
                  </a:schemeClr>
                </a:solidFill>
                <a:latin typeface="Calibri"/>
                <a:ea typeface="微软雅黑"/>
              </a:rPr>
              <a:t>Raft</a:t>
            </a:r>
            <a:r>
              <a:rPr lang="zh-CN" sz="4267">
                <a:solidFill>
                  <a:schemeClr val="tx1">
                    <a:lumMod val="85000"/>
                    <a:lumOff val="15000"/>
                  </a:schemeClr>
                </a:solidFill>
                <a:latin typeface="Calibri"/>
                <a:ea typeface="微软雅黑"/>
              </a:rPr>
              <a:t>一致性共识算法</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539814" y="1707974"/>
            <a:ext cx="11112500" cy="444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131197" y="2200087"/>
            <a:ext cx="3517900" cy="2832100"/>
          </a:xfrm>
          <a:prstGeom prst="rect">
            <a:avLst/>
          </a:prstGeom>
        </p:spPr>
      </p:pic>
      <p:pic>
        <p:nvPicPr>
          <p:cNvPr id="36" name="图片 35"/>
          <p:cNvPicPr/>
          <p:nvPr/>
        </p:nvPicPr>
        <p:blipFill>
          <a:blip r:embed="rId5"/>
          <a:stretch/>
        </p:blipFill>
        <p:spPr>
          <a:xfrm>
            <a:off x="3817279" y="2992294"/>
            <a:ext cx="8420150" cy="30909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645274" y="1880855"/>
            <a:ext cx="9982200" cy="4749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5325668" y="2797117"/>
            <a:ext cx="1733167" cy="678519"/>
          </a:xfrm>
          <a:prstGeom prst="rect">
            <a:avLst/>
          </a:prstGeom>
          <a:noFill/>
        </p:spPr>
        <p:txBody>
          <a:bodyPr wrap="none">
            <a:spAutoFit/>
          </a:bodyPr>
          <a:lstStyle/>
          <a:p>
            <a:pPr algn="ctr">
              <a:lnSpc>
                <a:spcPct val="130000"/>
              </a:lnSpc>
            </a:pPr>
            <a:r>
              <a:rPr lang="en-US" sz="3200" b="1" dirty="0">
                <a:solidFill>
                  <a:schemeClr val="accent2"/>
                </a:solidFill>
                <a:latin typeface="Calibri"/>
                <a:ea typeface="微软雅黑"/>
              </a:rPr>
              <a:t>1.</a:t>
            </a:r>
            <a:r>
              <a:rPr lang="zh-CN" sz="3200" b="1">
                <a:latin typeface="Calibri"/>
                <a:ea typeface="微软雅黑"/>
              </a:rPr>
              <a:t>运维篇</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902905" y="2260424"/>
            <a:ext cx="8407400" cy="3340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704072" y="1511206"/>
            <a:ext cx="8276484" cy="508284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326848" y="1328293"/>
            <a:ext cx="7607830" cy="55297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386241" y="1298935"/>
            <a:ext cx="8207372" cy="55184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4" name="图片 3">
            <a:extLst>
              <a:ext uri="{FF2B5EF4-FFF2-40B4-BE49-F238E27FC236}">
                <a16:creationId xmlns:a16="http://schemas.microsoft.com/office/drawing/2014/main" id="{A7A84F78-D141-45DE-A880-85004FC25A86}"/>
              </a:ext>
            </a:extLst>
          </p:cNvPr>
          <p:cNvPicPr>
            <a:picLocks noChangeAspect="1"/>
          </p:cNvPicPr>
          <p:nvPr/>
        </p:nvPicPr>
        <p:blipFill>
          <a:blip r:embed="rId4"/>
          <a:stretch>
            <a:fillRect/>
          </a:stretch>
        </p:blipFill>
        <p:spPr>
          <a:xfrm>
            <a:off x="785326" y="1511206"/>
            <a:ext cx="6454699" cy="491532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2" name="图片 1">
            <a:extLst>
              <a:ext uri="{FF2B5EF4-FFF2-40B4-BE49-F238E27FC236}">
                <a16:creationId xmlns:a16="http://schemas.microsoft.com/office/drawing/2014/main" id="{A170C19C-7D7A-4668-9AF8-EC1F87843696}"/>
              </a:ext>
            </a:extLst>
          </p:cNvPr>
          <p:cNvPicPr>
            <a:picLocks noChangeAspect="1"/>
          </p:cNvPicPr>
          <p:nvPr/>
        </p:nvPicPr>
        <p:blipFill>
          <a:blip r:embed="rId4"/>
          <a:stretch>
            <a:fillRect/>
          </a:stretch>
        </p:blipFill>
        <p:spPr>
          <a:xfrm>
            <a:off x="769071" y="1294918"/>
            <a:ext cx="6317527" cy="5563082"/>
          </a:xfrm>
          <a:prstGeom prst="rect">
            <a:avLst/>
          </a:prstGeom>
        </p:spPr>
      </p:pic>
    </p:spTree>
    <p:extLst>
      <p:ext uri="{BB962C8B-B14F-4D97-AF65-F5344CB8AC3E}">
        <p14:creationId xmlns:p14="http://schemas.microsoft.com/office/powerpoint/2010/main" val="3315422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4" name="图片 3">
            <a:extLst>
              <a:ext uri="{FF2B5EF4-FFF2-40B4-BE49-F238E27FC236}">
                <a16:creationId xmlns:a16="http://schemas.microsoft.com/office/drawing/2014/main" id="{0B1C000F-E5F5-42BA-BD72-61138DE7D149}"/>
              </a:ext>
            </a:extLst>
          </p:cNvPr>
          <p:cNvPicPr>
            <a:picLocks noChangeAspect="1"/>
          </p:cNvPicPr>
          <p:nvPr/>
        </p:nvPicPr>
        <p:blipFill>
          <a:blip r:embed="rId4"/>
          <a:stretch>
            <a:fillRect/>
          </a:stretch>
        </p:blipFill>
        <p:spPr>
          <a:xfrm>
            <a:off x="861730" y="2472740"/>
            <a:ext cx="6264183" cy="2370025"/>
          </a:xfrm>
          <a:prstGeom prst="rect">
            <a:avLst/>
          </a:prstGeom>
        </p:spPr>
      </p:pic>
    </p:spTree>
    <p:extLst>
      <p:ext uri="{BB962C8B-B14F-4D97-AF65-F5344CB8AC3E}">
        <p14:creationId xmlns:p14="http://schemas.microsoft.com/office/powerpoint/2010/main" val="225677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2" name="图片 1">
            <a:extLst>
              <a:ext uri="{FF2B5EF4-FFF2-40B4-BE49-F238E27FC236}">
                <a16:creationId xmlns:a16="http://schemas.microsoft.com/office/drawing/2014/main" id="{8A77D44D-4BA4-4982-8BE2-F344968AE182}"/>
              </a:ext>
            </a:extLst>
          </p:cNvPr>
          <p:cNvPicPr>
            <a:picLocks noChangeAspect="1"/>
          </p:cNvPicPr>
          <p:nvPr/>
        </p:nvPicPr>
        <p:blipFill>
          <a:blip r:embed="rId4"/>
          <a:stretch>
            <a:fillRect/>
          </a:stretch>
        </p:blipFill>
        <p:spPr>
          <a:xfrm>
            <a:off x="888007" y="1578172"/>
            <a:ext cx="6287045" cy="3970364"/>
          </a:xfrm>
          <a:prstGeom prst="rect">
            <a:avLst/>
          </a:prstGeom>
        </p:spPr>
      </p:pic>
    </p:spTree>
    <p:extLst>
      <p:ext uri="{BB962C8B-B14F-4D97-AF65-F5344CB8AC3E}">
        <p14:creationId xmlns:p14="http://schemas.microsoft.com/office/powerpoint/2010/main" val="2623346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3.1</a:t>
            </a:r>
            <a:r>
              <a:rPr lang="zh-CN" sz="4267">
                <a:solidFill>
                  <a:srgbClr val="656B6B"/>
                </a:solidFill>
                <a:latin typeface="Calibri"/>
                <a:ea typeface="微软雅黑"/>
              </a:rPr>
              <a:t> 搭建TIDB集群</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4" name="图片 3">
            <a:extLst>
              <a:ext uri="{FF2B5EF4-FFF2-40B4-BE49-F238E27FC236}">
                <a16:creationId xmlns:a16="http://schemas.microsoft.com/office/drawing/2014/main" id="{70B8E926-A59C-4D9D-A048-A8E8040D3EB0}"/>
              </a:ext>
            </a:extLst>
          </p:cNvPr>
          <p:cNvPicPr>
            <a:picLocks noChangeAspect="1"/>
          </p:cNvPicPr>
          <p:nvPr/>
        </p:nvPicPr>
        <p:blipFill>
          <a:blip r:embed="rId4"/>
          <a:stretch>
            <a:fillRect/>
          </a:stretch>
        </p:blipFill>
        <p:spPr>
          <a:xfrm>
            <a:off x="959017" y="1988541"/>
            <a:ext cx="6408975" cy="1409822"/>
          </a:xfrm>
          <a:prstGeom prst="rect">
            <a:avLst/>
          </a:prstGeom>
        </p:spPr>
      </p:pic>
    </p:spTree>
    <p:extLst>
      <p:ext uri="{BB962C8B-B14F-4D97-AF65-F5344CB8AC3E}">
        <p14:creationId xmlns:p14="http://schemas.microsoft.com/office/powerpoint/2010/main" val="224936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8916956" cy="497701"/>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3.2</a:t>
            </a:r>
            <a:r>
              <a:rPr lang="zh-CN" sz="4267" dirty="0">
                <a:solidFill>
                  <a:srgbClr val="656B6B"/>
                </a:solidFill>
                <a:latin typeface="Calibri"/>
                <a:ea typeface="微软雅黑"/>
              </a:rPr>
              <a:t> TIDB</a:t>
            </a:r>
            <a:r>
              <a:rPr lang="zh-CN" altLang="en-US" sz="4267" dirty="0">
                <a:solidFill>
                  <a:srgbClr val="656B6B"/>
                </a:solidFill>
                <a:latin typeface="Calibri"/>
                <a:ea typeface="微软雅黑"/>
              </a:rPr>
              <a:t>端口说明</a:t>
            </a:r>
            <a:endParaRPr lang="zh-CN" sz="4267" dirty="0">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2" name="图片 1">
            <a:extLst>
              <a:ext uri="{FF2B5EF4-FFF2-40B4-BE49-F238E27FC236}">
                <a16:creationId xmlns:a16="http://schemas.microsoft.com/office/drawing/2014/main" id="{F2F251CC-E2E7-4A78-8961-73F9AE965DEC}"/>
              </a:ext>
            </a:extLst>
          </p:cNvPr>
          <p:cNvPicPr>
            <a:picLocks noChangeAspect="1"/>
          </p:cNvPicPr>
          <p:nvPr/>
        </p:nvPicPr>
        <p:blipFill>
          <a:blip r:embed="rId4"/>
          <a:stretch>
            <a:fillRect/>
          </a:stretch>
        </p:blipFill>
        <p:spPr>
          <a:xfrm>
            <a:off x="771868" y="1252041"/>
            <a:ext cx="6142252" cy="5605959"/>
          </a:xfrm>
          <a:prstGeom prst="rect">
            <a:avLst/>
          </a:prstGeom>
        </p:spPr>
      </p:pic>
    </p:spTree>
    <p:extLst>
      <p:ext uri="{BB962C8B-B14F-4D97-AF65-F5344CB8AC3E}">
        <p14:creationId xmlns:p14="http://schemas.microsoft.com/office/powerpoint/2010/main" val="22301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4853812" y="964599"/>
            <a:ext cx="2484376" cy="794342"/>
          </a:xfrm>
          <a:prstGeom prst="roundRect">
            <a:avLst>
              <a:gd name="adj" fmla="val 22705"/>
            </a:avLst>
          </a:prstGeom>
          <a:noFill/>
          <a:ln w="12700">
            <a:solidFill>
              <a:schemeClr val="accent1"/>
            </a:solidFill>
            <a:prstDash val="solid"/>
            <a:miter/>
          </a:ln>
        </p:spPr>
        <p:txBody>
          <a:bodyPr anchor="ctr"/>
          <a:lstStyle/>
          <a:p>
            <a:pPr algn="ctr">
              <a:lnSpc>
                <a:spcPct val="130000"/>
              </a:lnSpc>
            </a:pPr>
            <a:r>
              <a:rPr lang="zh-CN" sz="2800" b="1">
                <a:solidFill>
                  <a:schemeClr val="tx2"/>
                </a:solidFill>
                <a:latin typeface="Calibri"/>
                <a:ea typeface="微软雅黑"/>
              </a:rPr>
              <a:t>运维主要内容</a:t>
            </a:r>
          </a:p>
        </p:txBody>
      </p:sp>
      <p:sp>
        <p:nvSpPr>
          <p:cNvPr id="5" name="椭圆 4"/>
          <p:cNvSpPr/>
          <p:nvPr/>
        </p:nvSpPr>
        <p:spPr>
          <a:xfrm>
            <a:off x="1123467" y="2634658"/>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01</a:t>
            </a:r>
            <a:endParaRPr lang="zh-CN" sz="2400">
              <a:solidFill>
                <a:schemeClr val="lt1"/>
              </a:solidFill>
              <a:latin typeface="Calibri"/>
              <a:ea typeface="微软雅黑"/>
            </a:endParaRPr>
          </a:p>
        </p:txBody>
      </p:sp>
      <p:sp>
        <p:nvSpPr>
          <p:cNvPr id="9" name="文本框 8"/>
          <p:cNvSpPr txBox="1"/>
          <p:nvPr/>
        </p:nvSpPr>
        <p:spPr>
          <a:xfrm>
            <a:off x="2255082" y="2681233"/>
            <a:ext cx="2016899" cy="531940"/>
          </a:xfrm>
          <a:prstGeom prst="rect">
            <a:avLst/>
          </a:prstGeom>
          <a:noFill/>
        </p:spPr>
        <p:txBody>
          <a:bodyPr wrap="none">
            <a:spAutoFit/>
          </a:bodyPr>
          <a:lstStyle/>
          <a:p>
            <a:pPr>
              <a:lnSpc>
                <a:spcPct val="130000"/>
              </a:lnSpc>
            </a:pPr>
            <a:r>
              <a:rPr lang="en-US" sz="2400" b="1" dirty="0">
                <a:latin typeface="Calibri"/>
                <a:ea typeface="微软雅黑"/>
              </a:rPr>
              <a:t>TIDB</a:t>
            </a:r>
            <a:r>
              <a:rPr lang="zh-CN" sz="2400" b="1" dirty="0">
                <a:latin typeface="Calibri"/>
                <a:ea typeface="微软雅黑"/>
              </a:rPr>
              <a:t>架构简介</a:t>
            </a:r>
          </a:p>
        </p:txBody>
      </p:sp>
      <p:sp>
        <p:nvSpPr>
          <p:cNvPr id="22" name="椭圆 21"/>
          <p:cNvSpPr/>
          <p:nvPr/>
        </p:nvSpPr>
        <p:spPr>
          <a:xfrm>
            <a:off x="1123467" y="4190856"/>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03</a:t>
            </a:r>
            <a:endParaRPr lang="zh-CN" sz="2400">
              <a:solidFill>
                <a:schemeClr val="lt1"/>
              </a:solidFill>
              <a:latin typeface="Calibri"/>
              <a:ea typeface="微软雅黑"/>
            </a:endParaRPr>
          </a:p>
        </p:txBody>
      </p:sp>
      <p:sp>
        <p:nvSpPr>
          <p:cNvPr id="34" name="椭圆 33"/>
          <p:cNvSpPr/>
          <p:nvPr/>
        </p:nvSpPr>
        <p:spPr>
          <a:xfrm>
            <a:off x="6549709" y="2634658"/>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02</a:t>
            </a:r>
            <a:endParaRPr lang="zh-CN" sz="2400">
              <a:solidFill>
                <a:schemeClr val="lt1"/>
              </a:solidFill>
              <a:latin typeface="Calibri"/>
              <a:ea typeface="微软雅黑"/>
            </a:endParaRPr>
          </a:p>
        </p:txBody>
      </p:sp>
      <p:sp>
        <p:nvSpPr>
          <p:cNvPr id="35" name="文本框 34"/>
          <p:cNvSpPr txBox="1"/>
          <p:nvPr/>
        </p:nvSpPr>
        <p:spPr>
          <a:xfrm>
            <a:off x="7681324" y="2681233"/>
            <a:ext cx="1415772" cy="531940"/>
          </a:xfrm>
          <a:prstGeom prst="rect">
            <a:avLst/>
          </a:prstGeom>
          <a:noFill/>
        </p:spPr>
        <p:txBody>
          <a:bodyPr wrap="none">
            <a:spAutoFit/>
          </a:bodyPr>
          <a:lstStyle/>
          <a:p>
            <a:pPr>
              <a:lnSpc>
                <a:spcPct val="130000"/>
              </a:lnSpc>
            </a:pPr>
            <a:r>
              <a:rPr lang="zh-CN" sz="2400" b="1">
                <a:latin typeface="Calibri"/>
                <a:ea typeface="微软雅黑"/>
              </a:rPr>
              <a:t>名词介绍</a:t>
            </a:r>
          </a:p>
        </p:txBody>
      </p:sp>
      <p:sp>
        <p:nvSpPr>
          <p:cNvPr id="36" name="椭圆 35"/>
          <p:cNvSpPr/>
          <p:nvPr/>
        </p:nvSpPr>
        <p:spPr>
          <a:xfrm>
            <a:off x="6549709" y="4190856"/>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04</a:t>
            </a:r>
            <a:endParaRPr lang="zh-CN" sz="2400">
              <a:solidFill>
                <a:schemeClr val="lt1"/>
              </a:solidFill>
              <a:latin typeface="Calibri"/>
              <a:ea typeface="微软雅黑"/>
            </a:endParaRPr>
          </a:p>
        </p:txBody>
      </p:sp>
      <p:sp>
        <p:nvSpPr>
          <p:cNvPr id="37" name="文本框 36"/>
          <p:cNvSpPr txBox="1"/>
          <p:nvPr/>
        </p:nvSpPr>
        <p:spPr>
          <a:xfrm>
            <a:off x="7681324" y="4237431"/>
            <a:ext cx="1401346" cy="531940"/>
          </a:xfrm>
          <a:prstGeom prst="rect">
            <a:avLst/>
          </a:prstGeom>
          <a:noFill/>
        </p:spPr>
        <p:txBody>
          <a:bodyPr wrap="none">
            <a:spAutoFit/>
          </a:bodyPr>
          <a:lstStyle/>
          <a:p>
            <a:pPr>
              <a:lnSpc>
                <a:spcPct val="130000"/>
              </a:lnSpc>
            </a:pPr>
            <a:r>
              <a:rPr lang="en-US" sz="2400" b="1" dirty="0">
                <a:latin typeface="Calibri"/>
                <a:ea typeface="微软雅黑"/>
              </a:rPr>
              <a:t>TIDB</a:t>
            </a:r>
            <a:r>
              <a:rPr lang="zh-CN" sz="2400" b="1" dirty="0">
                <a:latin typeface="Calibri"/>
                <a:ea typeface="微软雅黑"/>
              </a:rPr>
              <a:t>监控</a:t>
            </a:r>
          </a:p>
        </p:txBody>
      </p:sp>
      <p:pic>
        <p:nvPicPr>
          <p:cNvPr id="15" name="图片 14"/>
          <p:cNvPicPr/>
          <p:nvPr/>
        </p:nvPicPr>
        <p:blipFill>
          <a:blip r:embed="rId3"/>
          <a:stretch/>
        </p:blipFill>
        <p:spPr>
          <a:xfrm>
            <a:off x="9062949" y="0"/>
            <a:ext cx="3129051" cy="1149926"/>
          </a:xfrm>
          <a:prstGeom prst="rect">
            <a:avLst/>
          </a:prstGeom>
        </p:spPr>
      </p:pic>
      <p:sp>
        <p:nvSpPr>
          <p:cNvPr id="16" name="椭圆 15"/>
          <p:cNvSpPr/>
          <p:nvPr/>
        </p:nvSpPr>
        <p:spPr>
          <a:xfrm>
            <a:off x="1094131" y="5639512"/>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05</a:t>
            </a:r>
            <a:endParaRPr lang="zh-CN" sz="2400">
              <a:solidFill>
                <a:schemeClr val="lt1"/>
              </a:solidFill>
              <a:latin typeface="Calibri"/>
              <a:ea typeface="微软雅黑"/>
            </a:endParaRPr>
          </a:p>
        </p:txBody>
      </p:sp>
      <p:sp>
        <p:nvSpPr>
          <p:cNvPr id="21" name="椭圆 20"/>
          <p:cNvSpPr/>
          <p:nvPr/>
        </p:nvSpPr>
        <p:spPr>
          <a:xfrm>
            <a:off x="6498338" y="5649786"/>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06</a:t>
            </a:r>
            <a:endParaRPr lang="zh-CN" sz="2400">
              <a:solidFill>
                <a:schemeClr val="lt1"/>
              </a:solidFill>
              <a:latin typeface="Calibri"/>
              <a:ea typeface="微软雅黑"/>
            </a:endParaRPr>
          </a:p>
        </p:txBody>
      </p:sp>
      <p:sp>
        <p:nvSpPr>
          <p:cNvPr id="23" name="文本框 22"/>
          <p:cNvSpPr txBox="1"/>
          <p:nvPr/>
        </p:nvSpPr>
        <p:spPr>
          <a:xfrm>
            <a:off x="7629953" y="5696361"/>
            <a:ext cx="1415772" cy="531940"/>
          </a:xfrm>
          <a:prstGeom prst="rect">
            <a:avLst/>
          </a:prstGeom>
          <a:noFill/>
        </p:spPr>
        <p:txBody>
          <a:bodyPr wrap="none">
            <a:spAutoFit/>
          </a:bodyPr>
          <a:lstStyle/>
          <a:p>
            <a:pPr>
              <a:lnSpc>
                <a:spcPct val="130000"/>
              </a:lnSpc>
            </a:pPr>
            <a:r>
              <a:rPr lang="zh-CN" sz="2400" b="1">
                <a:latin typeface="Calibri"/>
                <a:ea typeface="微软雅黑"/>
              </a:rPr>
              <a:t>参考资料</a:t>
            </a:r>
          </a:p>
        </p:txBody>
      </p:sp>
      <p:sp>
        <p:nvSpPr>
          <p:cNvPr id="17" name="文本框 16"/>
          <p:cNvSpPr txBox="1"/>
          <p:nvPr/>
        </p:nvSpPr>
        <p:spPr>
          <a:xfrm>
            <a:off x="2255082" y="5686088"/>
            <a:ext cx="2031325" cy="531940"/>
          </a:xfrm>
          <a:prstGeom prst="rect">
            <a:avLst/>
          </a:prstGeom>
          <a:noFill/>
        </p:spPr>
        <p:txBody>
          <a:bodyPr wrap="none">
            <a:spAutoFit/>
          </a:bodyPr>
          <a:lstStyle/>
          <a:p>
            <a:pPr>
              <a:lnSpc>
                <a:spcPct val="130000"/>
              </a:lnSpc>
            </a:pPr>
            <a:r>
              <a:rPr lang="zh-CN" sz="2400" b="1">
                <a:latin typeface="Calibri"/>
                <a:ea typeface="微软雅黑"/>
              </a:rPr>
              <a:t>存储空间对比</a:t>
            </a:r>
          </a:p>
        </p:txBody>
      </p:sp>
      <p:sp>
        <p:nvSpPr>
          <p:cNvPr id="20" name="文本框 19"/>
          <p:cNvSpPr txBox="1"/>
          <p:nvPr/>
        </p:nvSpPr>
        <p:spPr>
          <a:xfrm>
            <a:off x="2255082" y="4237431"/>
            <a:ext cx="1415772" cy="531940"/>
          </a:xfrm>
          <a:prstGeom prst="rect">
            <a:avLst/>
          </a:prstGeom>
          <a:noFill/>
        </p:spPr>
        <p:txBody>
          <a:bodyPr wrap="none"/>
          <a:lstStyle/>
          <a:p>
            <a:pPr>
              <a:lnSpc>
                <a:spcPct val="130000"/>
              </a:lnSpc>
            </a:pPr>
            <a:r>
              <a:rPr lang="zh-CN" sz="2400" b="1">
                <a:latin typeface="Calibri"/>
                <a:ea typeface="微软雅黑"/>
              </a:rPr>
              <a:t>集群搭建</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4.1</a:t>
            </a:r>
            <a:r>
              <a:rPr lang="en-US" sz="4267" dirty="0">
                <a:solidFill>
                  <a:schemeClr val="tx1">
                    <a:lumMod val="85000"/>
                    <a:lumOff val="15000"/>
                  </a:schemeClr>
                </a:solidFill>
                <a:latin typeface="Calibri"/>
              </a:rPr>
              <a:t> TIDB</a:t>
            </a:r>
            <a:r>
              <a:rPr lang="zh-CN" altLang="en-US" sz="4267" dirty="0">
                <a:solidFill>
                  <a:schemeClr val="tx1">
                    <a:lumMod val="85000"/>
                    <a:lumOff val="15000"/>
                  </a:schemeClr>
                </a:solidFill>
                <a:latin typeface="Calibri"/>
              </a:rPr>
              <a:t>监控</a:t>
            </a:r>
            <a:endParaRPr lang="zh-CN" sz="4267" dirty="0">
              <a:solidFill>
                <a:schemeClr val="tx1">
                  <a:lumMod val="85000"/>
                  <a:lumOff val="15000"/>
                </a:schemeClr>
              </a:solidFill>
              <a:latin typeface="Calibri"/>
              <a:ea typeface="微软雅黑"/>
            </a:endParaRP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891614" y="1578172"/>
            <a:ext cx="4727543" cy="369332"/>
          </a:xfrm>
          <a:prstGeom prst="rect">
            <a:avLst/>
          </a:prstGeom>
          <a:noFill/>
        </p:spPr>
        <p:txBody>
          <a:bodyPr wrap="square">
            <a:spAutoFit/>
          </a:bodyPr>
          <a:lstStyle/>
          <a:p>
            <a:r>
              <a:rPr lang="en-US" altLang="zh-CN" dirty="0"/>
              <a:t>TIDB</a:t>
            </a:r>
            <a:r>
              <a:rPr lang="zh-CN" altLang="en-US" dirty="0"/>
              <a:t>集群监控维度</a:t>
            </a:r>
            <a:endParaRPr lang="zh-CN" dirty="0"/>
          </a:p>
        </p:txBody>
      </p:sp>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pic>
        <p:nvPicPr>
          <p:cNvPr id="5" name="图片 4">
            <a:extLst>
              <a:ext uri="{FF2B5EF4-FFF2-40B4-BE49-F238E27FC236}">
                <a16:creationId xmlns:a16="http://schemas.microsoft.com/office/drawing/2014/main" id="{ED7C9115-6192-471A-8DB7-0F03A908E8AC}"/>
              </a:ext>
            </a:extLst>
          </p:cNvPr>
          <p:cNvPicPr>
            <a:picLocks noChangeAspect="1"/>
          </p:cNvPicPr>
          <p:nvPr/>
        </p:nvPicPr>
        <p:blipFill>
          <a:blip r:embed="rId4"/>
          <a:stretch>
            <a:fillRect/>
          </a:stretch>
        </p:blipFill>
        <p:spPr>
          <a:xfrm>
            <a:off x="5260158" y="1442924"/>
            <a:ext cx="6040228" cy="508271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r>
              <a:rPr lang="en-US" sz="4267" dirty="0">
                <a:solidFill>
                  <a:schemeClr val="tx1">
                    <a:lumMod val="85000"/>
                    <a:lumOff val="15000"/>
                  </a:schemeClr>
                </a:solidFill>
                <a:latin typeface="Calibri"/>
                <a:ea typeface="微软雅黑"/>
              </a:rPr>
              <a:t>4.2</a:t>
            </a:r>
            <a:r>
              <a:rPr lang="en-US" sz="4267" dirty="0">
                <a:solidFill>
                  <a:schemeClr val="tx1">
                    <a:lumMod val="85000"/>
                    <a:lumOff val="15000"/>
                  </a:schemeClr>
                </a:solidFill>
                <a:latin typeface="Calibri"/>
              </a:rPr>
              <a:t> </a:t>
            </a:r>
            <a:r>
              <a:rPr lang="en-US" altLang="zh-CN" sz="4400" dirty="0"/>
              <a:t>TIDB</a:t>
            </a:r>
            <a:r>
              <a:rPr lang="zh-CN" altLang="en-US" sz="4400" dirty="0"/>
              <a:t>集群总览状态</a:t>
            </a:r>
            <a:endParaRPr lang="zh-CN" altLang="zh-CN" sz="4400" dirty="0"/>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pic>
        <p:nvPicPr>
          <p:cNvPr id="4" name="图片 3">
            <a:extLst>
              <a:ext uri="{FF2B5EF4-FFF2-40B4-BE49-F238E27FC236}">
                <a16:creationId xmlns:a16="http://schemas.microsoft.com/office/drawing/2014/main" id="{D10E2BA0-AE1F-40CC-8E4D-C295BB5CBD94}"/>
              </a:ext>
            </a:extLst>
          </p:cNvPr>
          <p:cNvPicPr>
            <a:picLocks noChangeAspect="1"/>
          </p:cNvPicPr>
          <p:nvPr/>
        </p:nvPicPr>
        <p:blipFill>
          <a:blip r:embed="rId4"/>
          <a:stretch>
            <a:fillRect/>
          </a:stretch>
        </p:blipFill>
        <p:spPr>
          <a:xfrm>
            <a:off x="4457570" y="1944169"/>
            <a:ext cx="7094835" cy="4366638"/>
          </a:xfrm>
          <a:prstGeom prst="rect">
            <a:avLst/>
          </a:prstGeom>
        </p:spPr>
      </p:pic>
      <p:pic>
        <p:nvPicPr>
          <p:cNvPr id="10" name="图片 9">
            <a:extLst>
              <a:ext uri="{FF2B5EF4-FFF2-40B4-BE49-F238E27FC236}">
                <a16:creationId xmlns:a16="http://schemas.microsoft.com/office/drawing/2014/main" id="{A6781FE6-4CC1-43EB-9027-D7D44F517CB7}"/>
              </a:ext>
            </a:extLst>
          </p:cNvPr>
          <p:cNvPicPr>
            <a:picLocks noChangeAspect="1"/>
          </p:cNvPicPr>
          <p:nvPr/>
        </p:nvPicPr>
        <p:blipFill>
          <a:blip r:embed="rId5"/>
          <a:stretch>
            <a:fillRect/>
          </a:stretch>
        </p:blipFill>
        <p:spPr>
          <a:xfrm>
            <a:off x="64700" y="3232060"/>
            <a:ext cx="4343776" cy="3078747"/>
          </a:xfrm>
          <a:prstGeom prst="rect">
            <a:avLst/>
          </a:prstGeom>
        </p:spPr>
      </p:pic>
    </p:spTree>
    <p:extLst>
      <p:ext uri="{BB962C8B-B14F-4D97-AF65-F5344CB8AC3E}">
        <p14:creationId xmlns:p14="http://schemas.microsoft.com/office/powerpoint/2010/main" val="446362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4.3</a:t>
            </a:r>
            <a:r>
              <a:rPr lang="en-US" sz="4267" dirty="0">
                <a:solidFill>
                  <a:schemeClr val="tx1">
                    <a:lumMod val="85000"/>
                    <a:lumOff val="15000"/>
                  </a:schemeClr>
                </a:solidFill>
                <a:latin typeface="Calibri"/>
              </a:rPr>
              <a:t> </a:t>
            </a:r>
            <a:r>
              <a:rPr lang="en-US" altLang="zh-CN" sz="4267" dirty="0">
                <a:solidFill>
                  <a:schemeClr val="tx1">
                    <a:lumMod val="85000"/>
                    <a:lumOff val="15000"/>
                  </a:schemeClr>
                </a:solidFill>
                <a:latin typeface="Calibri"/>
              </a:rPr>
              <a:t>PD</a:t>
            </a:r>
            <a:r>
              <a:rPr lang="zh-CN" altLang="en-US" sz="4267" dirty="0">
                <a:solidFill>
                  <a:schemeClr val="tx1">
                    <a:lumMod val="85000"/>
                    <a:lumOff val="15000"/>
                  </a:schemeClr>
                </a:solidFill>
                <a:latin typeface="Calibri"/>
              </a:rPr>
              <a:t>监控</a:t>
            </a:r>
            <a:endParaRPr lang="zh-CN" sz="4267" dirty="0">
              <a:solidFill>
                <a:schemeClr val="tx1">
                  <a:lumMod val="85000"/>
                  <a:lumOff val="15000"/>
                </a:schemeClr>
              </a:solidFill>
              <a:latin typeface="Calibri"/>
              <a:ea typeface="微软雅黑"/>
            </a:endParaRP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pic>
        <p:nvPicPr>
          <p:cNvPr id="11" name="图片 10">
            <a:extLst>
              <a:ext uri="{FF2B5EF4-FFF2-40B4-BE49-F238E27FC236}">
                <a16:creationId xmlns:a16="http://schemas.microsoft.com/office/drawing/2014/main" id="{39FE20AA-21EA-49CB-9FFF-DD5C1DE2C5D8}"/>
              </a:ext>
            </a:extLst>
          </p:cNvPr>
          <p:cNvPicPr>
            <a:picLocks noChangeAspect="1"/>
          </p:cNvPicPr>
          <p:nvPr/>
        </p:nvPicPr>
        <p:blipFill>
          <a:blip r:embed="rId4"/>
          <a:stretch>
            <a:fillRect/>
          </a:stretch>
        </p:blipFill>
        <p:spPr>
          <a:xfrm>
            <a:off x="0" y="1829294"/>
            <a:ext cx="12192000" cy="4982468"/>
          </a:xfrm>
          <a:prstGeom prst="rect">
            <a:avLst/>
          </a:prstGeom>
        </p:spPr>
      </p:pic>
    </p:spTree>
    <p:extLst>
      <p:ext uri="{BB962C8B-B14F-4D97-AF65-F5344CB8AC3E}">
        <p14:creationId xmlns:p14="http://schemas.microsoft.com/office/powerpoint/2010/main" val="2644214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4.4</a:t>
            </a:r>
            <a:r>
              <a:rPr lang="en-US" sz="4267" dirty="0">
                <a:solidFill>
                  <a:schemeClr val="tx1">
                    <a:lumMod val="85000"/>
                    <a:lumOff val="15000"/>
                  </a:schemeClr>
                </a:solidFill>
                <a:latin typeface="Calibri"/>
              </a:rPr>
              <a:t> TIDB</a:t>
            </a:r>
            <a:r>
              <a:rPr lang="zh-CN" altLang="en-US" sz="4267" dirty="0">
                <a:solidFill>
                  <a:schemeClr val="tx1">
                    <a:lumMod val="85000"/>
                    <a:lumOff val="15000"/>
                  </a:schemeClr>
                </a:solidFill>
                <a:latin typeface="Calibri"/>
              </a:rPr>
              <a:t>监控</a:t>
            </a:r>
            <a:endParaRPr lang="zh-CN" sz="4267" dirty="0">
              <a:solidFill>
                <a:schemeClr val="tx1">
                  <a:lumMod val="85000"/>
                  <a:lumOff val="15000"/>
                </a:schemeClr>
              </a:solidFill>
              <a:latin typeface="Calibri"/>
              <a:ea typeface="微软雅黑"/>
            </a:endParaRP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pic>
        <p:nvPicPr>
          <p:cNvPr id="2" name="图片 1">
            <a:extLst>
              <a:ext uri="{FF2B5EF4-FFF2-40B4-BE49-F238E27FC236}">
                <a16:creationId xmlns:a16="http://schemas.microsoft.com/office/drawing/2014/main" id="{D74BC604-AD20-494E-82AB-A6E46F0455C5}"/>
              </a:ext>
            </a:extLst>
          </p:cNvPr>
          <p:cNvPicPr>
            <a:picLocks noChangeAspect="1"/>
          </p:cNvPicPr>
          <p:nvPr/>
        </p:nvPicPr>
        <p:blipFill>
          <a:blip r:embed="rId4"/>
          <a:stretch>
            <a:fillRect/>
          </a:stretch>
        </p:blipFill>
        <p:spPr>
          <a:xfrm>
            <a:off x="-1" y="1718272"/>
            <a:ext cx="12192000" cy="4982759"/>
          </a:xfrm>
          <a:prstGeom prst="rect">
            <a:avLst/>
          </a:prstGeom>
        </p:spPr>
      </p:pic>
    </p:spTree>
    <p:extLst>
      <p:ext uri="{BB962C8B-B14F-4D97-AF65-F5344CB8AC3E}">
        <p14:creationId xmlns:p14="http://schemas.microsoft.com/office/powerpoint/2010/main" val="2208247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4.5</a:t>
            </a:r>
            <a:r>
              <a:rPr lang="en-US" sz="4267" dirty="0">
                <a:solidFill>
                  <a:schemeClr val="tx1">
                    <a:lumMod val="85000"/>
                    <a:lumOff val="15000"/>
                  </a:schemeClr>
                </a:solidFill>
                <a:latin typeface="Calibri"/>
              </a:rPr>
              <a:t> TI</a:t>
            </a:r>
            <a:r>
              <a:rPr lang="en-US" altLang="zh-CN" sz="4267" dirty="0">
                <a:solidFill>
                  <a:schemeClr val="tx1">
                    <a:lumMod val="85000"/>
                    <a:lumOff val="15000"/>
                  </a:schemeClr>
                </a:solidFill>
                <a:latin typeface="Calibri"/>
              </a:rPr>
              <a:t>KV</a:t>
            </a:r>
            <a:r>
              <a:rPr lang="zh-CN" altLang="en-US" sz="4267" dirty="0">
                <a:solidFill>
                  <a:schemeClr val="tx1">
                    <a:lumMod val="85000"/>
                    <a:lumOff val="15000"/>
                  </a:schemeClr>
                </a:solidFill>
                <a:latin typeface="Calibri"/>
              </a:rPr>
              <a:t>监控</a:t>
            </a:r>
            <a:endParaRPr lang="zh-CN" sz="4267" dirty="0">
              <a:solidFill>
                <a:schemeClr val="tx1">
                  <a:lumMod val="85000"/>
                  <a:lumOff val="15000"/>
                </a:schemeClr>
              </a:solidFill>
              <a:latin typeface="Calibri"/>
              <a:ea typeface="微软雅黑"/>
            </a:endParaRP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pic>
        <p:nvPicPr>
          <p:cNvPr id="4" name="图片 3">
            <a:extLst>
              <a:ext uri="{FF2B5EF4-FFF2-40B4-BE49-F238E27FC236}">
                <a16:creationId xmlns:a16="http://schemas.microsoft.com/office/drawing/2014/main" id="{C3CB0C3F-98DF-4818-AE11-860727D98757}"/>
              </a:ext>
            </a:extLst>
          </p:cNvPr>
          <p:cNvPicPr>
            <a:picLocks noChangeAspect="1"/>
          </p:cNvPicPr>
          <p:nvPr/>
        </p:nvPicPr>
        <p:blipFill>
          <a:blip r:embed="rId4"/>
          <a:stretch>
            <a:fillRect/>
          </a:stretch>
        </p:blipFill>
        <p:spPr>
          <a:xfrm>
            <a:off x="0" y="1651306"/>
            <a:ext cx="12192000" cy="5154196"/>
          </a:xfrm>
          <a:prstGeom prst="rect">
            <a:avLst/>
          </a:prstGeom>
        </p:spPr>
      </p:pic>
    </p:spTree>
    <p:extLst>
      <p:ext uri="{BB962C8B-B14F-4D97-AF65-F5344CB8AC3E}">
        <p14:creationId xmlns:p14="http://schemas.microsoft.com/office/powerpoint/2010/main" val="4086435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562946" y="219771"/>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5.1</a:t>
            </a:r>
            <a:r>
              <a:rPr lang="zh-CN" sz="4267" dirty="0">
                <a:solidFill>
                  <a:schemeClr val="tx1">
                    <a:lumMod val="85000"/>
                    <a:lumOff val="15000"/>
                  </a:schemeClr>
                </a:solidFill>
                <a:latin typeface="Calibri"/>
                <a:ea typeface="微软雅黑"/>
              </a:rPr>
              <a:t>存储空间对比</a:t>
            </a: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562946" y="4400701"/>
            <a:ext cx="5074612" cy="1754326"/>
          </a:xfrm>
          <a:prstGeom prst="rect">
            <a:avLst/>
          </a:prstGeom>
          <a:noFill/>
        </p:spPr>
        <p:txBody>
          <a:bodyPr wrap="square">
            <a:spAutoFit/>
          </a:bodyPr>
          <a:lstStyle/>
          <a:p>
            <a:r>
              <a:rPr lang="en-US" dirty="0"/>
              <a:t>Mysql           </a:t>
            </a:r>
          </a:p>
          <a:p>
            <a:r>
              <a:rPr lang="en-US" dirty="0"/>
              <a:t>1300</a:t>
            </a:r>
            <a:r>
              <a:rPr lang="zh-CN" dirty="0"/>
              <a:t>万数据占用空间</a:t>
            </a:r>
            <a:r>
              <a:rPr lang="en-US" dirty="0"/>
              <a:t>12G</a:t>
            </a:r>
            <a:r>
              <a:rPr lang="zh-CN" dirty="0"/>
              <a:t>，</a:t>
            </a:r>
            <a:r>
              <a:rPr lang="en-US" dirty="0"/>
              <a:t>600</a:t>
            </a:r>
            <a:r>
              <a:rPr lang="zh-CN" dirty="0"/>
              <a:t>万数据为</a:t>
            </a:r>
            <a:r>
              <a:rPr lang="en-US" dirty="0"/>
              <a:t>6G</a:t>
            </a:r>
            <a:r>
              <a:rPr lang="zh-CN" dirty="0"/>
              <a:t>。</a:t>
            </a:r>
            <a:endParaRPr lang="en-US" dirty="0"/>
          </a:p>
          <a:p>
            <a:r>
              <a:rPr lang="en-US" dirty="0"/>
              <a:t>ES</a:t>
            </a:r>
          </a:p>
          <a:p>
            <a:r>
              <a:rPr lang="en-US" dirty="0"/>
              <a:t>81</a:t>
            </a:r>
            <a:r>
              <a:rPr lang="zh-CN" dirty="0"/>
              <a:t>*</a:t>
            </a:r>
            <a:r>
              <a:rPr lang="en-US" dirty="0"/>
              <a:t>2</a:t>
            </a:r>
            <a:r>
              <a:rPr lang="zh-CN" dirty="0"/>
              <a:t>万数据占用空间</a:t>
            </a:r>
            <a:r>
              <a:rPr lang="en-US" dirty="0"/>
              <a:t>4.8/2=2.4G</a:t>
            </a:r>
            <a:r>
              <a:rPr lang="zh-CN" dirty="0"/>
              <a:t>（</a:t>
            </a:r>
            <a:r>
              <a:rPr lang="en-US" dirty="0"/>
              <a:t>2</a:t>
            </a:r>
            <a:r>
              <a:rPr lang="zh-CN" dirty="0"/>
              <a:t>副本）</a:t>
            </a:r>
          </a:p>
          <a:p>
            <a:r>
              <a:rPr lang="en-US" dirty="0"/>
              <a:t>ClickHouse    </a:t>
            </a:r>
          </a:p>
          <a:p>
            <a:r>
              <a:rPr lang="en-US" dirty="0"/>
              <a:t>663</a:t>
            </a:r>
            <a:r>
              <a:rPr lang="zh-CN" dirty="0"/>
              <a:t>万数据占用空间</a:t>
            </a:r>
            <a:r>
              <a:rPr lang="en-US" dirty="0"/>
              <a:t>2.1G</a:t>
            </a:r>
          </a:p>
        </p:txBody>
      </p:sp>
      <p:sp>
        <p:nvSpPr>
          <p:cNvPr id="13" name="AutoShape 8"/>
          <p:cNvSpPr/>
          <p:nvPr/>
        </p:nvSpPr>
        <p:spPr>
          <a:xfrm>
            <a:off x="5943600" y="3276600"/>
            <a:ext cx="304800" cy="304800"/>
          </a:xfrm>
          <a:prstGeom prst="rect">
            <a:avLst/>
          </a:prstGeom>
          <a:noFill/>
        </p:spPr>
        <p:txBody>
          <a:bodyPr vert="horz" wrap="square" lIns="91440" tIns="45720" rIns="91440" bIns="45720" numCol="1" anchor="t" anchorCtr="0"/>
          <a:lstStyle/>
          <a:p>
            <a:endParaRPr lang="zh-CN"/>
          </a:p>
        </p:txBody>
      </p:sp>
      <p:sp>
        <p:nvSpPr>
          <p:cNvPr id="20" name="文本框 19">
            <a:extLst>
              <a:ext uri="{FF2B5EF4-FFF2-40B4-BE49-F238E27FC236}">
                <a16:creationId xmlns:a16="http://schemas.microsoft.com/office/drawing/2014/main" id="{4F201463-3ABF-44A3-A0D8-8CB5CFE30D6E}"/>
              </a:ext>
            </a:extLst>
          </p:cNvPr>
          <p:cNvSpPr txBox="1"/>
          <p:nvPr/>
        </p:nvSpPr>
        <p:spPr>
          <a:xfrm>
            <a:off x="562946" y="1326540"/>
            <a:ext cx="5074612" cy="369332"/>
          </a:xfrm>
          <a:prstGeom prst="rect">
            <a:avLst/>
          </a:prstGeom>
          <a:noFill/>
        </p:spPr>
        <p:txBody>
          <a:bodyPr wrap="square">
            <a:spAutoFit/>
          </a:bodyPr>
          <a:lstStyle/>
          <a:p>
            <a:r>
              <a:rPr lang="en-US" altLang="zh-CN" dirty="0"/>
              <a:t>TIDB</a:t>
            </a:r>
            <a:r>
              <a:rPr lang="zh-CN" altLang="en-US" dirty="0"/>
              <a:t>：</a:t>
            </a:r>
            <a:endParaRPr lang="en-US" dirty="0"/>
          </a:p>
        </p:txBody>
      </p:sp>
      <p:pic>
        <p:nvPicPr>
          <p:cNvPr id="5" name="图片 4">
            <a:extLst>
              <a:ext uri="{FF2B5EF4-FFF2-40B4-BE49-F238E27FC236}">
                <a16:creationId xmlns:a16="http://schemas.microsoft.com/office/drawing/2014/main" id="{F384725A-C803-45AD-841E-F02A3A5814AB}"/>
              </a:ext>
            </a:extLst>
          </p:cNvPr>
          <p:cNvPicPr>
            <a:picLocks noChangeAspect="1"/>
          </p:cNvPicPr>
          <p:nvPr/>
        </p:nvPicPr>
        <p:blipFill>
          <a:blip r:embed="rId4"/>
          <a:stretch>
            <a:fillRect/>
          </a:stretch>
        </p:blipFill>
        <p:spPr>
          <a:xfrm>
            <a:off x="562946" y="1662875"/>
            <a:ext cx="6005080" cy="27129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6.1</a:t>
            </a:r>
            <a:r>
              <a:rPr lang="zh-CN" sz="4267">
                <a:solidFill>
                  <a:schemeClr val="tx1">
                    <a:lumMod val="85000"/>
                    <a:lumOff val="15000"/>
                  </a:schemeClr>
                </a:solidFill>
                <a:latin typeface="Calibri"/>
                <a:ea typeface="微软雅黑"/>
              </a:rPr>
              <a:t> 参考资料</a:t>
            </a:r>
          </a:p>
          <a:p>
            <a:pPr marL="0" indent="0">
              <a:buNone/>
            </a:pP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dirty="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dirty="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417533" y="2033330"/>
            <a:ext cx="11581247" cy="2585323"/>
          </a:xfrm>
          <a:prstGeom prst="rect">
            <a:avLst/>
          </a:prstGeom>
          <a:noFill/>
        </p:spPr>
        <p:txBody>
          <a:bodyPr wrap="none">
            <a:spAutoFit/>
          </a:bodyPr>
          <a:lstStyle/>
          <a:p>
            <a:pPr marL="342900" indent="-342900">
              <a:buFont typeface="Calibri"/>
              <a:buAutoNum type="arabicPeriod"/>
            </a:pPr>
            <a:r>
              <a:rPr lang="en-US" altLang="zh-CN" dirty="0"/>
              <a:t>TIDB</a:t>
            </a:r>
            <a:r>
              <a:rPr lang="zh-CN" altLang="en-US" dirty="0"/>
              <a:t>官网：</a:t>
            </a:r>
            <a:r>
              <a:rPr lang="af-ZA" altLang="zh-CN" dirty="0">
                <a:hlinkClick r:id="rId4"/>
              </a:rPr>
              <a:t> https://pingcap.com/docs-cn/v3.0/overview/ </a:t>
            </a:r>
            <a:endParaRPr lang="af-ZA" altLang="zh-CN" dirty="0"/>
          </a:p>
          <a:p>
            <a:pPr marL="342900" indent="-342900">
              <a:buFont typeface="Calibri"/>
              <a:buAutoNum type="arabicPeriod"/>
            </a:pPr>
            <a:r>
              <a:rPr lang="en-US" altLang="zh-CN" dirty="0"/>
              <a:t>TIDB</a:t>
            </a:r>
            <a:r>
              <a:rPr lang="zh-CN" altLang="en-US" dirty="0"/>
              <a:t>是如何存取数据的上</a:t>
            </a:r>
            <a:r>
              <a:rPr lang="zh-CN" dirty="0"/>
              <a:t>：</a:t>
            </a:r>
            <a:r>
              <a:rPr lang="af-ZA" altLang="zh-CN" dirty="0">
                <a:hlinkClick r:id="rId5"/>
              </a:rPr>
              <a:t>https://www.jianshu.com/p/03df609d9fc7</a:t>
            </a:r>
            <a:endParaRPr lang="af-ZA" altLang="zh-CN" dirty="0"/>
          </a:p>
          <a:p>
            <a:pPr marL="342900" indent="-342900">
              <a:buFont typeface="Calibri"/>
              <a:buAutoNum type="arabicPeriod"/>
            </a:pPr>
            <a:r>
              <a:rPr lang="en-US" altLang="zh-CN" dirty="0"/>
              <a:t>TIDB</a:t>
            </a:r>
            <a:r>
              <a:rPr lang="zh-CN" altLang="en-US" dirty="0"/>
              <a:t>是如何存取数据的下：</a:t>
            </a:r>
            <a:r>
              <a:rPr lang="af-ZA" altLang="zh-CN" dirty="0">
                <a:hlinkClick r:id="rId6"/>
              </a:rPr>
              <a:t>https://www.jianshu.com/p/7ba67e91766b</a:t>
            </a:r>
            <a:endParaRPr lang="af-ZA" altLang="zh-CN" dirty="0"/>
          </a:p>
          <a:p>
            <a:pPr marL="342900" indent="-342900">
              <a:buFont typeface="Calibri"/>
              <a:buAutoNum type="arabicPeriod"/>
            </a:pPr>
            <a:r>
              <a:rPr lang="zh-CN" altLang="en-US" dirty="0"/>
              <a:t>共识算法：</a:t>
            </a:r>
            <a:r>
              <a:rPr lang="af-ZA" altLang="zh-CN" dirty="0"/>
              <a:t>Raft</a:t>
            </a:r>
            <a:r>
              <a:rPr lang="zh-CN" altLang="en-US" dirty="0"/>
              <a:t>：</a:t>
            </a:r>
            <a:r>
              <a:rPr lang="af-ZA" altLang="zh-CN" dirty="0">
                <a:hlinkClick r:id="rId7"/>
              </a:rPr>
              <a:t> https://www.jianshu.com/p/8e4bbe7e276c</a:t>
            </a:r>
            <a:endParaRPr lang="af-ZA" altLang="zh-CN" dirty="0"/>
          </a:p>
          <a:p>
            <a:pPr marL="342900" indent="-342900">
              <a:buFont typeface="Calibri"/>
              <a:buAutoNum type="arabicPeriod"/>
            </a:pPr>
            <a:r>
              <a:rPr lang="af-ZA" altLang="zh-CN" dirty="0"/>
              <a:t>TiKV </a:t>
            </a:r>
            <a:r>
              <a:rPr lang="zh-CN" altLang="en-US" dirty="0"/>
              <a:t>源码解析系列</a:t>
            </a:r>
            <a:r>
              <a:rPr lang="en-US" altLang="zh-CN" dirty="0"/>
              <a:t>——</a:t>
            </a:r>
            <a:r>
              <a:rPr lang="zh-CN" altLang="en-US" dirty="0"/>
              <a:t>如何使用 </a:t>
            </a:r>
            <a:r>
              <a:rPr lang="af-ZA" altLang="zh-CN" dirty="0"/>
              <a:t>Raft</a:t>
            </a:r>
            <a:r>
              <a:rPr lang="zh-CN" altLang="en-US" dirty="0"/>
              <a:t>：</a:t>
            </a:r>
            <a:r>
              <a:rPr lang="af-ZA" altLang="zh-CN" dirty="0">
                <a:hlinkClick r:id="rId8"/>
              </a:rPr>
              <a:t> https://segmentfault.com/a/1190000008006649</a:t>
            </a:r>
            <a:endParaRPr lang="af-ZA" altLang="zh-CN" dirty="0"/>
          </a:p>
          <a:p>
            <a:pPr marL="342900" indent="-342900">
              <a:buFont typeface="Calibri"/>
              <a:buAutoNum type="arabicPeriod"/>
            </a:pPr>
            <a:r>
              <a:rPr lang="zh-CN" altLang="en-US" dirty="0"/>
              <a:t>为什么我们在 </a:t>
            </a:r>
            <a:r>
              <a:rPr lang="en-US" altLang="zh-CN" dirty="0"/>
              <a:t>TiDB </a:t>
            </a:r>
            <a:r>
              <a:rPr lang="zh-CN" altLang="en-US" dirty="0"/>
              <a:t>里面使用全局授时服务：</a:t>
            </a:r>
            <a:r>
              <a:rPr lang="af-ZA" altLang="zh-CN" dirty="0">
                <a:hlinkClick r:id="rId9"/>
              </a:rPr>
              <a:t> https://www.jianshu.com/p/4680bc2c2c65?utm_source=oschina-app</a:t>
            </a:r>
            <a:endParaRPr lang="af-ZA" altLang="zh-CN" dirty="0"/>
          </a:p>
          <a:p>
            <a:pPr marL="342900" indent="-342900">
              <a:buFont typeface="Calibri"/>
              <a:buAutoNum type="arabicPeriod"/>
            </a:pPr>
            <a:r>
              <a:rPr lang="af-ZA" altLang="zh-CN" dirty="0"/>
              <a:t>RocksDB</a:t>
            </a:r>
            <a:r>
              <a:rPr lang="zh-CN" altLang="en-US" dirty="0"/>
              <a:t>系列五：</a:t>
            </a:r>
            <a:r>
              <a:rPr lang="af-ZA" altLang="zh-CN" dirty="0"/>
              <a:t>MemTable</a:t>
            </a:r>
            <a:r>
              <a:rPr lang="zh-CN" altLang="en-US" dirty="0"/>
              <a:t>：</a:t>
            </a:r>
            <a:r>
              <a:rPr lang="af-ZA" altLang="zh-CN" dirty="0">
                <a:hlinkClick r:id="rId10"/>
              </a:rPr>
              <a:t> https://www.jianshu.com/p/d1c5a62ef849</a:t>
            </a:r>
            <a:endParaRPr lang="af-ZA" altLang="zh-CN" dirty="0"/>
          </a:p>
          <a:p>
            <a:pPr marL="342900" indent="-342900">
              <a:buFont typeface="Calibri"/>
              <a:buAutoNum type="arabicPeriod"/>
            </a:pPr>
            <a:r>
              <a:rPr lang="en-US" dirty="0"/>
              <a:t>RocksDB系列六:Write Ahead Log</a:t>
            </a:r>
            <a:r>
              <a:rPr lang="zh-CN" altLang="en-US" dirty="0"/>
              <a:t>：</a:t>
            </a:r>
            <a:r>
              <a:rPr lang="af-ZA" altLang="zh-CN" dirty="0">
                <a:hlinkClick r:id="rId11"/>
              </a:rPr>
              <a:t> https://www.jianshu.com/p/40a4f2521e0a</a:t>
            </a:r>
            <a:endParaRPr lang="af-ZA" altLang="zh-CN" dirty="0"/>
          </a:p>
          <a:p>
            <a:pPr marL="342900" indent="-342900">
              <a:buFont typeface="Calibri"/>
              <a:buAutoNum type="arabicPeriod"/>
            </a:pPr>
            <a:r>
              <a:rPr lang="en-US" dirty="0"/>
              <a:t>TiDB </a:t>
            </a:r>
            <a:r>
              <a:rPr lang="zh-CN" altLang="en-US" dirty="0"/>
              <a:t>与 </a:t>
            </a:r>
            <a:r>
              <a:rPr lang="en-US" dirty="0"/>
              <a:t>gRPC </a:t>
            </a:r>
            <a:r>
              <a:rPr lang="zh-CN" altLang="en-US" dirty="0"/>
              <a:t>的那点事：</a:t>
            </a:r>
            <a:r>
              <a:rPr lang="af-ZA" altLang="zh-CN" dirty="0">
                <a:hlinkClick r:id="rId12"/>
              </a:rPr>
              <a:t> https://www.infoq.cn/article/tidb-and-grpc</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5325668" y="2797117"/>
            <a:ext cx="1733167" cy="678519"/>
          </a:xfrm>
          <a:prstGeom prst="rect">
            <a:avLst/>
          </a:prstGeom>
          <a:noFill/>
        </p:spPr>
        <p:txBody>
          <a:bodyPr wrap="none">
            <a:spAutoFit/>
          </a:bodyPr>
          <a:lstStyle/>
          <a:p>
            <a:pPr algn="ctr">
              <a:lnSpc>
                <a:spcPct val="130000"/>
              </a:lnSpc>
            </a:pPr>
            <a:r>
              <a:rPr lang="en-US" sz="3200" b="1" dirty="0">
                <a:solidFill>
                  <a:schemeClr val="accent2"/>
                </a:solidFill>
                <a:latin typeface="Calibri"/>
                <a:ea typeface="微软雅黑"/>
              </a:rPr>
              <a:t>2.</a:t>
            </a:r>
            <a:r>
              <a:rPr lang="zh-CN" sz="3200" b="1">
                <a:latin typeface="Calibri"/>
                <a:ea typeface="微软雅黑"/>
              </a:rPr>
              <a:t>技术篇</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4853812" y="964599"/>
            <a:ext cx="2484376" cy="794342"/>
          </a:xfrm>
          <a:prstGeom prst="roundRect">
            <a:avLst>
              <a:gd name="adj" fmla="val 22705"/>
            </a:avLst>
          </a:prstGeom>
          <a:noFill/>
          <a:ln w="12700">
            <a:solidFill>
              <a:schemeClr val="accent1"/>
            </a:solidFill>
            <a:prstDash val="solid"/>
            <a:miter/>
          </a:ln>
        </p:spPr>
        <p:txBody>
          <a:bodyPr anchor="ctr"/>
          <a:lstStyle/>
          <a:p>
            <a:pPr algn="ctr">
              <a:lnSpc>
                <a:spcPct val="130000"/>
              </a:lnSpc>
            </a:pPr>
            <a:r>
              <a:rPr lang="zh-CN" sz="2800" b="1">
                <a:solidFill>
                  <a:schemeClr val="tx2"/>
                </a:solidFill>
                <a:latin typeface="Calibri"/>
                <a:ea typeface="微软雅黑"/>
              </a:rPr>
              <a:t>主要内容</a:t>
            </a:r>
          </a:p>
        </p:txBody>
      </p:sp>
      <p:sp>
        <p:nvSpPr>
          <p:cNvPr id="5" name="椭圆 4"/>
          <p:cNvSpPr/>
          <p:nvPr/>
        </p:nvSpPr>
        <p:spPr>
          <a:xfrm>
            <a:off x="1123467" y="2634658"/>
            <a:ext cx="794342" cy="794342"/>
          </a:xfrm>
          <a:prstGeom prst="ellipse">
            <a:avLst/>
          </a:prstGeom>
          <a:solidFill>
            <a:schemeClr val="accent2"/>
          </a:solidFill>
          <a:ln>
            <a:noFill/>
          </a:ln>
        </p:spPr>
        <p:txBody>
          <a:bodyPr anchor="ctr"/>
          <a:lstStyle/>
          <a:p>
            <a:pPr algn="ctr">
              <a:lnSpc>
                <a:spcPct val="130000"/>
              </a:lnSpc>
            </a:pPr>
            <a:r>
              <a:rPr lang="en-US" sz="2400" dirty="0">
                <a:solidFill>
                  <a:schemeClr val="lt1"/>
                </a:solidFill>
                <a:latin typeface="Calibri"/>
                <a:ea typeface="微软雅黑"/>
              </a:rPr>
              <a:t>01</a:t>
            </a:r>
            <a:endParaRPr lang="zh-CN" sz="2400">
              <a:solidFill>
                <a:schemeClr val="lt1"/>
              </a:solidFill>
              <a:latin typeface="Calibri"/>
              <a:ea typeface="微软雅黑"/>
            </a:endParaRPr>
          </a:p>
        </p:txBody>
      </p:sp>
      <p:sp>
        <p:nvSpPr>
          <p:cNvPr id="9" name="文本框 8"/>
          <p:cNvSpPr txBox="1"/>
          <p:nvPr/>
        </p:nvSpPr>
        <p:spPr>
          <a:xfrm>
            <a:off x="2255082" y="2681233"/>
            <a:ext cx="2164375" cy="531940"/>
          </a:xfrm>
          <a:prstGeom prst="rect">
            <a:avLst/>
          </a:prstGeom>
          <a:noFill/>
        </p:spPr>
        <p:txBody>
          <a:bodyPr wrap="none"/>
          <a:lstStyle/>
          <a:p>
            <a:pPr>
              <a:lnSpc>
                <a:spcPct val="130000"/>
              </a:lnSpc>
            </a:pPr>
            <a:r>
              <a:rPr lang="en-US" sz="2400" b="1" dirty="0" err="1">
                <a:latin typeface="Calibri"/>
                <a:ea typeface="微软雅黑"/>
              </a:rPr>
              <a:t>如何使用</a:t>
            </a:r>
            <a:r>
              <a:rPr lang="en-US" sz="2400" b="1" dirty="0">
                <a:latin typeface="Calibri"/>
                <a:ea typeface="微软雅黑"/>
              </a:rPr>
              <a:t>？</a:t>
            </a:r>
          </a:p>
        </p:txBody>
      </p:sp>
      <p:sp>
        <p:nvSpPr>
          <p:cNvPr id="22" name="椭圆 21"/>
          <p:cNvSpPr/>
          <p:nvPr/>
        </p:nvSpPr>
        <p:spPr>
          <a:xfrm>
            <a:off x="1123467" y="4190856"/>
            <a:ext cx="794342" cy="794342"/>
          </a:xfrm>
          <a:prstGeom prst="ellipse">
            <a:avLst/>
          </a:prstGeom>
          <a:solidFill>
            <a:schemeClr val="accent2"/>
          </a:solidFill>
          <a:ln>
            <a:noFill/>
          </a:ln>
        </p:spPr>
        <p:txBody>
          <a:bodyPr anchor="ctr"/>
          <a:lstStyle/>
          <a:p>
            <a:pPr algn="ctr">
              <a:lnSpc>
                <a:spcPct val="130000"/>
              </a:lnSpc>
            </a:pPr>
            <a:r>
              <a:rPr lang="en-US" sz="2400">
                <a:solidFill>
                  <a:schemeClr val="lt1"/>
                </a:solidFill>
                <a:latin typeface="Calibri"/>
                <a:ea typeface="微软雅黑"/>
              </a:rPr>
              <a:t>03</a:t>
            </a:r>
            <a:endParaRPr lang="zh-CN" sz="2400">
              <a:solidFill>
                <a:schemeClr val="lt1"/>
              </a:solidFill>
              <a:latin typeface="Calibri"/>
              <a:ea typeface="微软雅黑"/>
            </a:endParaRPr>
          </a:p>
        </p:txBody>
      </p:sp>
      <p:sp>
        <p:nvSpPr>
          <p:cNvPr id="24" name="文本框 23"/>
          <p:cNvSpPr txBox="1"/>
          <p:nvPr/>
        </p:nvSpPr>
        <p:spPr>
          <a:xfrm>
            <a:off x="2255082" y="4237431"/>
            <a:ext cx="2920992" cy="531940"/>
          </a:xfrm>
          <a:prstGeom prst="rect">
            <a:avLst/>
          </a:prstGeom>
          <a:noFill/>
        </p:spPr>
        <p:txBody>
          <a:bodyPr wrap="none"/>
          <a:lstStyle/>
          <a:p>
            <a:pPr>
              <a:lnSpc>
                <a:spcPct val="130000"/>
              </a:lnSpc>
            </a:pPr>
            <a:r>
              <a:rPr lang="zh-CN" sz="2400" b="1">
                <a:solidFill>
                  <a:srgbClr val="4B5050"/>
                </a:solidFill>
                <a:latin typeface="Calibri"/>
                <a:ea typeface="微软雅黑"/>
              </a:rPr>
              <a:t>行业案例</a:t>
            </a:r>
          </a:p>
        </p:txBody>
      </p:sp>
      <p:sp>
        <p:nvSpPr>
          <p:cNvPr id="34" name="椭圆 33"/>
          <p:cNvSpPr/>
          <p:nvPr/>
        </p:nvSpPr>
        <p:spPr>
          <a:xfrm>
            <a:off x="6549709" y="2634658"/>
            <a:ext cx="794342" cy="794342"/>
          </a:xfrm>
          <a:prstGeom prst="ellipse">
            <a:avLst/>
          </a:prstGeom>
          <a:solidFill>
            <a:schemeClr val="accent2"/>
          </a:solidFill>
          <a:ln>
            <a:noFill/>
          </a:ln>
        </p:spPr>
        <p:txBody>
          <a:bodyPr anchor="ctr"/>
          <a:lstStyle/>
          <a:p>
            <a:pPr algn="ctr">
              <a:lnSpc>
                <a:spcPct val="130000"/>
              </a:lnSpc>
            </a:pPr>
            <a:r>
              <a:rPr lang="en-US" sz="2400">
                <a:solidFill>
                  <a:schemeClr val="lt1"/>
                </a:solidFill>
                <a:latin typeface="Calibri"/>
                <a:ea typeface="微软雅黑"/>
              </a:rPr>
              <a:t>02</a:t>
            </a:r>
            <a:endParaRPr lang="zh-CN" sz="2400">
              <a:solidFill>
                <a:schemeClr val="lt1"/>
              </a:solidFill>
              <a:latin typeface="Calibri"/>
              <a:ea typeface="微软雅黑"/>
            </a:endParaRPr>
          </a:p>
        </p:txBody>
      </p:sp>
      <p:sp>
        <p:nvSpPr>
          <p:cNvPr id="35" name="文本框 34"/>
          <p:cNvSpPr txBox="1"/>
          <p:nvPr/>
        </p:nvSpPr>
        <p:spPr>
          <a:xfrm>
            <a:off x="7681324" y="2681233"/>
            <a:ext cx="2031325" cy="531940"/>
          </a:xfrm>
          <a:prstGeom prst="rect">
            <a:avLst/>
          </a:prstGeom>
          <a:noFill/>
        </p:spPr>
        <p:txBody>
          <a:bodyPr wrap="none"/>
          <a:lstStyle/>
          <a:p>
            <a:pPr>
              <a:lnSpc>
                <a:spcPct val="130000"/>
              </a:lnSpc>
            </a:pPr>
            <a:r>
              <a:rPr lang="zh-CN" sz="2400" b="1">
                <a:solidFill>
                  <a:srgbClr val="4B5050"/>
                </a:solidFill>
                <a:latin typeface="Calibri"/>
                <a:ea typeface="微软雅黑"/>
              </a:rPr>
              <a:t>性能测试</a:t>
            </a:r>
          </a:p>
        </p:txBody>
      </p:sp>
      <p:sp>
        <p:nvSpPr>
          <p:cNvPr id="36" name="椭圆 35"/>
          <p:cNvSpPr/>
          <p:nvPr/>
        </p:nvSpPr>
        <p:spPr>
          <a:xfrm>
            <a:off x="6549709" y="4190856"/>
            <a:ext cx="794342" cy="794342"/>
          </a:xfrm>
          <a:prstGeom prst="ellipse">
            <a:avLst/>
          </a:prstGeom>
          <a:solidFill>
            <a:schemeClr val="accent2"/>
          </a:solidFill>
          <a:ln>
            <a:noFill/>
          </a:ln>
        </p:spPr>
        <p:txBody>
          <a:bodyPr anchor="ctr"/>
          <a:lstStyle/>
          <a:p>
            <a:pPr algn="ctr">
              <a:lnSpc>
                <a:spcPct val="130000"/>
              </a:lnSpc>
            </a:pPr>
            <a:r>
              <a:rPr lang="en-US" sz="2400">
                <a:solidFill>
                  <a:schemeClr val="lt1"/>
                </a:solidFill>
                <a:latin typeface="Calibri"/>
                <a:ea typeface="微软雅黑"/>
              </a:rPr>
              <a:t>04</a:t>
            </a:r>
            <a:endParaRPr lang="zh-CN" sz="2400">
              <a:solidFill>
                <a:schemeClr val="lt1"/>
              </a:solidFill>
              <a:latin typeface="Calibri"/>
              <a:ea typeface="微软雅黑"/>
            </a:endParaRPr>
          </a:p>
        </p:txBody>
      </p:sp>
      <p:sp>
        <p:nvSpPr>
          <p:cNvPr id="37" name="文本框 36"/>
          <p:cNvSpPr txBox="1"/>
          <p:nvPr/>
        </p:nvSpPr>
        <p:spPr>
          <a:xfrm>
            <a:off x="7681324" y="4237431"/>
            <a:ext cx="1415772" cy="531940"/>
          </a:xfrm>
          <a:prstGeom prst="rect">
            <a:avLst/>
          </a:prstGeom>
          <a:noFill/>
        </p:spPr>
        <p:txBody>
          <a:bodyPr wrap="none"/>
          <a:lstStyle/>
          <a:p>
            <a:pPr>
              <a:lnSpc>
                <a:spcPct val="130000"/>
              </a:lnSpc>
            </a:pPr>
            <a:r>
              <a:rPr lang="zh-CN" sz="2400" b="1">
                <a:solidFill>
                  <a:srgbClr val="4B5050"/>
                </a:solidFill>
                <a:latin typeface="Calibri"/>
                <a:ea typeface="微软雅黑"/>
              </a:rPr>
              <a:t>参考资料</a:t>
            </a:r>
          </a:p>
        </p:txBody>
      </p:sp>
      <p:pic>
        <p:nvPicPr>
          <p:cNvPr id="15" name="图片 14"/>
          <p:cNvPicPr/>
          <p:nvPr/>
        </p:nvPicPr>
        <p:blipFill>
          <a:blip r:embed="rId3"/>
          <a:stretch/>
        </p:blipFill>
        <p:spPr>
          <a:xfrm>
            <a:off x="9062949" y="0"/>
            <a:ext cx="3129051" cy="114992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4449145" y="2798550"/>
            <a:ext cx="3443571" cy="678519"/>
          </a:xfrm>
          <a:prstGeom prst="rect">
            <a:avLst/>
          </a:prstGeom>
          <a:noFill/>
        </p:spPr>
        <p:txBody>
          <a:bodyPr wrap="none"/>
          <a:lstStyle/>
          <a:p>
            <a:pPr algn="ctr">
              <a:lnSpc>
                <a:spcPct val="130000"/>
              </a:lnSpc>
            </a:pPr>
            <a:r>
              <a:rPr lang="en-US" sz="3200" b="1">
                <a:solidFill>
                  <a:srgbClr val="F55055"/>
                </a:solidFill>
                <a:latin typeface="Calibri"/>
                <a:ea typeface="微软雅黑"/>
              </a:rPr>
              <a:t>01.</a:t>
            </a:r>
            <a:r>
              <a:rPr lang="en-US" sz="3200" b="1">
                <a:latin typeface="Calibri"/>
                <a:ea typeface="微软雅黑"/>
              </a:rPr>
              <a:t> 如何使用？</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1.1 </a:t>
            </a:r>
            <a:r>
              <a:rPr lang="en-US" sz="4400" dirty="0"/>
              <a:t>TiDB </a:t>
            </a:r>
            <a:r>
              <a:rPr lang="zh-CN" sz="4400" dirty="0"/>
              <a:t>是什么</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5" name="文本框 14"/>
          <p:cNvSpPr txBox="1"/>
          <p:nvPr/>
        </p:nvSpPr>
        <p:spPr>
          <a:xfrm>
            <a:off x="986681" y="1600200"/>
            <a:ext cx="9510258" cy="3886770"/>
          </a:xfrm>
          <a:prstGeom prst="rect">
            <a:avLst/>
          </a:prstGeom>
          <a:noFill/>
        </p:spPr>
        <p:txBody>
          <a:bodyPr wrap="square">
            <a:spAutoFit/>
          </a:bodyPr>
          <a:lstStyle/>
          <a:p>
            <a:pPr>
              <a:lnSpc>
                <a:spcPct val="200000"/>
              </a:lnSpc>
            </a:pPr>
            <a:r>
              <a:rPr lang="zh-CN" dirty="0">
                <a:latin typeface="微软雅黑"/>
              </a:rPr>
              <a:t>首先引用一下官方的定义：</a:t>
            </a:r>
          </a:p>
          <a:p>
            <a:pPr>
              <a:lnSpc>
                <a:spcPct val="200000"/>
              </a:lnSpc>
            </a:pPr>
            <a:r>
              <a:rPr lang="en-US" dirty="0">
                <a:latin typeface="微软雅黑"/>
              </a:rPr>
              <a:t>	TiDB </a:t>
            </a:r>
            <a:r>
              <a:rPr lang="zh-CN" dirty="0">
                <a:latin typeface="微软雅黑"/>
              </a:rPr>
              <a:t>是 </a:t>
            </a:r>
            <a:r>
              <a:rPr lang="en-US" dirty="0" err="1">
                <a:latin typeface="微软雅黑"/>
              </a:rPr>
              <a:t>PingCAP</a:t>
            </a:r>
            <a:r>
              <a:rPr lang="en-US" dirty="0">
                <a:latin typeface="微软雅黑"/>
              </a:rPr>
              <a:t> </a:t>
            </a:r>
            <a:r>
              <a:rPr lang="zh-CN" dirty="0">
                <a:latin typeface="微软雅黑"/>
              </a:rPr>
              <a:t>公司受 </a:t>
            </a:r>
            <a:r>
              <a:rPr lang="en-US" dirty="0">
                <a:latin typeface="微软雅黑"/>
              </a:rPr>
              <a:t>Google Spanner / F1 </a:t>
            </a:r>
            <a:r>
              <a:rPr lang="zh-CN" dirty="0">
                <a:latin typeface="微软雅黑"/>
              </a:rPr>
              <a:t>论文启发而设计的开源分布式 </a:t>
            </a:r>
            <a:r>
              <a:rPr lang="en-US" dirty="0">
                <a:latin typeface="微软雅黑"/>
              </a:rPr>
              <a:t>HTAP (Hybrid Transactional and Analytical Processing) </a:t>
            </a:r>
            <a:r>
              <a:rPr lang="zh-CN" dirty="0">
                <a:latin typeface="微软雅黑"/>
              </a:rPr>
              <a:t>数据库，结合了传统的 </a:t>
            </a:r>
            <a:r>
              <a:rPr lang="en-US" dirty="0">
                <a:latin typeface="微软雅黑"/>
              </a:rPr>
              <a:t>RDBMS </a:t>
            </a:r>
            <a:r>
              <a:rPr lang="zh-CN" dirty="0">
                <a:latin typeface="微软雅黑"/>
              </a:rPr>
              <a:t>和 </a:t>
            </a:r>
            <a:r>
              <a:rPr lang="en-US" dirty="0">
                <a:latin typeface="微软雅黑"/>
              </a:rPr>
              <a:t>NoSQL </a:t>
            </a:r>
            <a:r>
              <a:rPr lang="zh-CN" dirty="0">
                <a:latin typeface="微软雅黑"/>
              </a:rPr>
              <a:t>的最佳特性。</a:t>
            </a:r>
            <a:r>
              <a:rPr lang="en-US" dirty="0">
                <a:latin typeface="微软雅黑"/>
              </a:rPr>
              <a:t>TiDB </a:t>
            </a:r>
            <a:r>
              <a:rPr lang="zh-CN" dirty="0">
                <a:latin typeface="微软雅黑"/>
              </a:rPr>
              <a:t>兼容 </a:t>
            </a:r>
            <a:r>
              <a:rPr lang="en-US" dirty="0">
                <a:latin typeface="微软雅黑"/>
              </a:rPr>
              <a:t>MySQL</a:t>
            </a:r>
            <a:r>
              <a:rPr lang="zh-CN" dirty="0">
                <a:latin typeface="微软雅黑"/>
              </a:rPr>
              <a:t>，支持无限的水平扩展，具备强一致性和高可用性。</a:t>
            </a:r>
            <a:r>
              <a:rPr lang="en-US" dirty="0">
                <a:latin typeface="微软雅黑"/>
              </a:rPr>
              <a:t>TiDB </a:t>
            </a:r>
            <a:r>
              <a:rPr lang="zh-CN" dirty="0">
                <a:latin typeface="微软雅黑"/>
              </a:rPr>
              <a:t>的目标是为 </a:t>
            </a:r>
            <a:r>
              <a:rPr lang="en-US" dirty="0">
                <a:latin typeface="微软雅黑"/>
              </a:rPr>
              <a:t>OLTP (Online Transactional Processing) </a:t>
            </a:r>
            <a:r>
              <a:rPr lang="zh-CN" dirty="0">
                <a:latin typeface="微软雅黑"/>
              </a:rPr>
              <a:t>和 </a:t>
            </a:r>
            <a:r>
              <a:rPr lang="en-US" dirty="0">
                <a:latin typeface="微软雅黑"/>
              </a:rPr>
              <a:t>OLAP (Online Analytical Processing) </a:t>
            </a:r>
            <a:r>
              <a:rPr lang="zh-CN" dirty="0">
                <a:latin typeface="微软雅黑"/>
              </a:rPr>
              <a:t>场景提供一站式的解决方案。</a:t>
            </a:r>
          </a:p>
          <a:p>
            <a:pPr>
              <a:lnSpc>
                <a:spcPct val="200000"/>
              </a:lnSpc>
            </a:pPr>
            <a:r>
              <a:rPr lang="en-US" dirty="0">
                <a:latin typeface="微软雅黑"/>
              </a:rPr>
              <a:t>TiDB </a:t>
            </a:r>
            <a:r>
              <a:rPr lang="zh-CN" dirty="0">
                <a:latin typeface="微软雅黑"/>
              </a:rPr>
              <a:t>具备如下核心特性：</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7198500"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1.1</a:t>
            </a:r>
            <a:r>
              <a:rPr lang="zh-CN" sz="4267">
                <a:solidFill>
                  <a:srgbClr val="656B6B"/>
                </a:solidFill>
                <a:latin typeface="Calibri"/>
                <a:ea typeface="微软雅黑"/>
              </a:rPr>
              <a:t> 开发过程中如何使用TIDB?</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sp>
        <p:nvSpPr>
          <p:cNvPr id="21" name="TextBox 20"/>
          <p:cNvSpPr txBox="1"/>
          <p:nvPr/>
        </p:nvSpPr>
        <p:spPr>
          <a:xfrm>
            <a:off x="508000" y="1813008"/>
            <a:ext cx="10972800" cy="4069910"/>
          </a:xfrm>
          <a:prstGeom prst="rect">
            <a:avLst/>
          </a:prstGeom>
          <a:noFill/>
        </p:spPr>
        <p:txBody>
          <a:bodyPr wrap="square"/>
          <a:lstStyle/>
          <a:p>
            <a:pPr algn="just">
              <a:lnSpc>
                <a:spcPct val="150000"/>
              </a:lnSpc>
            </a:pPr>
            <a:r>
              <a:rPr lang="zh-CN" sz="1600" dirty="0">
                <a:solidFill>
                  <a:srgbClr val="7B7B7B"/>
                </a:solidFill>
              </a:rPr>
              <a:t>      因为 TiDB 兼容 MySQL，你可以使用 MySQL 客户端连接 TiDB，并且大多数情况下可以直接执行 MySQL 语句。</a:t>
            </a:r>
          </a:p>
          <a:p>
            <a:pPr algn="just">
              <a:lnSpc>
                <a:spcPct val="150000"/>
              </a:lnSpc>
            </a:pPr>
            <a:endParaRPr lang="zh-CN" sz="1600" dirty="0">
              <a:solidFill>
                <a:srgbClr val="7B7B7B"/>
              </a:solidFill>
            </a:endParaRPr>
          </a:p>
          <a:p>
            <a:pPr algn="just">
              <a:lnSpc>
                <a:spcPct val="150000"/>
              </a:lnSpc>
            </a:pPr>
            <a:r>
              <a:rPr lang="zh-CN" sz="1600" dirty="0">
                <a:solidFill>
                  <a:srgbClr val="7B7B7B"/>
                </a:solidFill>
              </a:rPr>
              <a:t>     当前 TiDB 服务器官方支持的版本为 MySQL 5.7。大部分 MySQL 运维工具（如 PHPMyAdmin, Navicat, MySQL Workbench 等），以及备份恢复工具（如 mysqldump, Mydumper/myloader）等都可以直接使用。</a:t>
            </a:r>
          </a:p>
          <a:p>
            <a:pPr algn="just">
              <a:lnSpc>
                <a:spcPct val="150000"/>
              </a:lnSpc>
            </a:pPr>
            <a:endParaRPr lang="zh-CN" sz="1600" dirty="0">
              <a:solidFill>
                <a:srgbClr val="7B7B7B"/>
              </a:solidFill>
            </a:endParaRPr>
          </a:p>
          <a:p>
            <a:pPr algn="just">
              <a:lnSpc>
                <a:spcPct val="150000"/>
              </a:lnSpc>
            </a:pPr>
            <a:r>
              <a:rPr lang="zh-CN" sz="1600" dirty="0">
                <a:solidFill>
                  <a:srgbClr val="7B7B7B"/>
                </a:solidFill>
              </a:rPr>
              <a:t>     不过一些特性由于在分布式环境下没法很好的实现，目前暂时不支持或者是表现与 MySQL 有差异。一些 MySQL 语法在 TiDB 中可以解析通过，但是不会做任何后续的处理，例如 Create Table 语句中 Engine，是解析并忽略。</a:t>
            </a:r>
            <a:endParaRPr lang="en-US" altLang="zh-CN" sz="1600" dirty="0">
              <a:solidFill>
                <a:srgbClr val="7B7B7B"/>
              </a:solidFill>
            </a:endParaRPr>
          </a:p>
          <a:p>
            <a:pPr algn="just">
              <a:lnSpc>
                <a:spcPct val="150000"/>
              </a:lnSpc>
            </a:pPr>
            <a:endParaRPr lang="en-US" altLang="zh-CN" sz="1600" dirty="0">
              <a:solidFill>
                <a:srgbClr val="7B7B7B"/>
              </a:solidFill>
            </a:endParaRPr>
          </a:p>
          <a:p>
            <a:pPr algn="just">
              <a:lnSpc>
                <a:spcPct val="150000"/>
              </a:lnSpc>
            </a:pPr>
            <a:r>
              <a:rPr lang="zh-CN" altLang="en-US" sz="1600" dirty="0">
                <a:solidFill>
                  <a:srgbClr val="7B7B7B"/>
                </a:solidFill>
              </a:rPr>
              <a:t>     </a:t>
            </a:r>
            <a:r>
              <a:rPr lang="en-US" altLang="zh-CN" sz="1600" dirty="0" err="1">
                <a:solidFill>
                  <a:srgbClr val="7B7B7B"/>
                </a:solidFill>
              </a:rPr>
              <a:t>TiDB</a:t>
            </a:r>
            <a:r>
              <a:rPr lang="en-US" altLang="zh-CN" sz="1600" dirty="0">
                <a:solidFill>
                  <a:srgbClr val="7B7B7B"/>
                </a:solidFill>
              </a:rPr>
              <a:t> </a:t>
            </a:r>
            <a:r>
              <a:rPr lang="zh-CN" altLang="en-US" sz="1600" dirty="0">
                <a:solidFill>
                  <a:srgbClr val="7B7B7B"/>
                </a:solidFill>
              </a:rPr>
              <a:t>支持除空间类型 </a:t>
            </a:r>
            <a:r>
              <a:rPr lang="en-US" altLang="zh-CN" sz="1600" dirty="0">
                <a:solidFill>
                  <a:srgbClr val="7B7B7B"/>
                </a:solidFill>
              </a:rPr>
              <a:t>(SPATIAL) </a:t>
            </a:r>
            <a:r>
              <a:rPr lang="zh-CN" altLang="en-US" sz="1600" dirty="0">
                <a:solidFill>
                  <a:srgbClr val="7B7B7B"/>
                </a:solidFill>
              </a:rPr>
              <a:t>之外的所有 </a:t>
            </a:r>
            <a:r>
              <a:rPr lang="en-US" altLang="zh-CN" sz="1600" dirty="0">
                <a:solidFill>
                  <a:srgbClr val="7B7B7B"/>
                </a:solidFill>
              </a:rPr>
              <a:t>MySQL </a:t>
            </a:r>
            <a:r>
              <a:rPr lang="zh-CN" altLang="en-US" sz="1600" dirty="0">
                <a:solidFill>
                  <a:srgbClr val="7B7B7B"/>
                </a:solidFill>
              </a:rPr>
              <a:t>数据类型，包括</a:t>
            </a:r>
            <a:r>
              <a:rPr lang="zh-CN" altLang="en-US" dirty="0">
                <a:hlinkClick r:id="rId3"/>
              </a:rPr>
              <a:t>数值型类型</a:t>
            </a:r>
            <a:r>
              <a:rPr lang="zh-CN" altLang="en-US" dirty="0"/>
              <a:t>、</a:t>
            </a:r>
            <a:r>
              <a:rPr lang="zh-CN" altLang="en-US" dirty="0">
                <a:hlinkClick r:id="rId4"/>
              </a:rPr>
              <a:t>字符串类型</a:t>
            </a:r>
            <a:r>
              <a:rPr lang="zh-CN" altLang="en-US" dirty="0"/>
              <a:t>、</a:t>
            </a:r>
            <a:r>
              <a:rPr lang="zh-CN" altLang="en-US" dirty="0">
                <a:hlinkClick r:id="rId5"/>
              </a:rPr>
              <a:t>时间和日期类型</a:t>
            </a:r>
            <a:r>
              <a:rPr lang="zh-CN" altLang="en-US" dirty="0"/>
              <a:t>、</a:t>
            </a:r>
            <a:r>
              <a:rPr lang="en-US" altLang="zh-CN" dirty="0">
                <a:hlinkClick r:id="rId6"/>
              </a:rPr>
              <a:t>JSON </a:t>
            </a:r>
            <a:r>
              <a:rPr lang="zh-CN" altLang="en-US" dirty="0">
                <a:hlinkClick r:id="rId6"/>
              </a:rPr>
              <a:t>类型</a:t>
            </a:r>
            <a:r>
              <a:rPr lang="zh-CN" altLang="en-US" dirty="0"/>
              <a:t>。</a:t>
            </a:r>
            <a:endParaRPr lang="zh-CN" sz="1600" dirty="0">
              <a:solidFill>
                <a:srgbClr val="7B7B7B"/>
              </a:solidFill>
            </a:endParaRPr>
          </a:p>
        </p:txBody>
      </p:sp>
      <p:pic>
        <p:nvPicPr>
          <p:cNvPr id="34" name="图片 33"/>
          <p:cNvPicPr/>
          <p:nvPr/>
        </p:nvPicPr>
        <p:blipFill>
          <a:blip r:embed="rId7"/>
          <a:stretch/>
        </p:blipFill>
        <p:spPr>
          <a:xfrm>
            <a:off x="9062949" y="0"/>
            <a:ext cx="3129051" cy="1149926"/>
          </a:xfrm>
          <a:prstGeom prst="rect">
            <a:avLst/>
          </a:prstGeom>
        </p:spPr>
      </p:pic>
    </p:spTree>
    <p:extLst>
      <p:ext uri="{BB962C8B-B14F-4D97-AF65-F5344CB8AC3E}">
        <p14:creationId xmlns:p14="http://schemas.microsoft.com/office/powerpoint/2010/main" val="980227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8184544"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1.2</a:t>
            </a:r>
            <a:r>
              <a:rPr lang="zh-CN" sz="4267">
                <a:solidFill>
                  <a:srgbClr val="656B6B"/>
                </a:solidFill>
                <a:latin typeface="Calibri"/>
                <a:ea typeface="微软雅黑"/>
              </a:rPr>
              <a:t> TIDB不支持Mysql的一些特性</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813600" y="1744229"/>
            <a:ext cx="4650039" cy="4737080"/>
          </a:xfrm>
          <a:prstGeom prst="rect">
            <a:avLst/>
          </a:prstGeom>
        </p:spPr>
      </p:pic>
      <p:pic>
        <p:nvPicPr>
          <p:cNvPr id="36" name="图片 35"/>
          <p:cNvPicPr/>
          <p:nvPr/>
        </p:nvPicPr>
        <p:blipFill>
          <a:blip r:embed="rId5"/>
          <a:stretch/>
        </p:blipFill>
        <p:spPr>
          <a:xfrm>
            <a:off x="5841201" y="1744229"/>
            <a:ext cx="6443496" cy="49192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8729609"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rgbClr val="656B6B"/>
                </a:solidFill>
                <a:latin typeface="Calibri"/>
                <a:ea typeface="微软雅黑"/>
              </a:rPr>
              <a:t>1.3TIDB与Mysql差异化的特性</a:t>
            </a:r>
          </a:p>
          <a:p>
            <a:pPr marL="0" indent="0">
              <a:buNone/>
            </a:pPr>
            <a:endParaRPr lang="en-AU" sz="4267" dirty="0">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35" name="文本框 34"/>
          <p:cNvSpPr txBox="1"/>
          <p:nvPr/>
        </p:nvSpPr>
        <p:spPr>
          <a:xfrm>
            <a:off x="697987" y="1704113"/>
            <a:ext cx="9333987" cy="4363014"/>
          </a:xfrm>
          <a:prstGeom prst="rect">
            <a:avLst/>
          </a:prstGeom>
          <a:ln w="6350">
            <a:prstDash val="solid"/>
          </a:ln>
        </p:spPr>
        <p:txBody>
          <a:bodyPr/>
          <a:lstStyle/>
          <a:p>
            <a:pPr marL="341312" indent="-341312">
              <a:lnSpc>
                <a:spcPct val="150000"/>
              </a:lnSpc>
              <a:buAutoNum type="arabicPeriod"/>
            </a:pPr>
            <a:r>
              <a:rPr lang="zh-CN" sz="1600">
                <a:solidFill>
                  <a:srgbClr val="7B7B7B"/>
                </a:solidFill>
              </a:rPr>
              <a:t>自增 ID</a:t>
            </a:r>
          </a:p>
          <a:p>
            <a:pPr marL="341312" indent="-341312">
              <a:lnSpc>
                <a:spcPct val="150000"/>
              </a:lnSpc>
              <a:buAutoNum type="arabicPeriod"/>
            </a:pPr>
            <a:r>
              <a:rPr lang="zh-CN" sz="1600">
                <a:solidFill>
                  <a:srgbClr val="7B7B7B"/>
                </a:solidFill>
              </a:rPr>
              <a:t>Performance schema</a:t>
            </a:r>
          </a:p>
          <a:p>
            <a:pPr marL="341312" indent="-341312">
              <a:lnSpc>
                <a:spcPct val="150000"/>
              </a:lnSpc>
              <a:buAutoNum type="arabicPeriod"/>
            </a:pPr>
            <a:r>
              <a:rPr lang="zh-CN" sz="1600">
                <a:solidFill>
                  <a:srgbClr val="7B7B7B"/>
                </a:solidFill>
              </a:rPr>
              <a:t>查询计划</a:t>
            </a:r>
          </a:p>
          <a:p>
            <a:pPr marL="341312" indent="-341312">
              <a:lnSpc>
                <a:spcPct val="150000"/>
              </a:lnSpc>
              <a:buAutoNum type="arabicPeriod"/>
            </a:pPr>
            <a:r>
              <a:rPr lang="zh-CN" sz="1600">
                <a:solidFill>
                  <a:srgbClr val="7B7B7B"/>
                </a:solidFill>
              </a:rPr>
              <a:t>内建函数</a:t>
            </a:r>
          </a:p>
          <a:p>
            <a:pPr marL="341312" indent="-341312">
              <a:lnSpc>
                <a:spcPct val="150000"/>
              </a:lnSpc>
              <a:buAutoNum type="arabicPeriod"/>
            </a:pPr>
            <a:r>
              <a:rPr lang="zh-CN" sz="1600">
                <a:solidFill>
                  <a:srgbClr val="7B7B7B"/>
                </a:solidFill>
              </a:rPr>
              <a:t>DDL</a:t>
            </a:r>
          </a:p>
          <a:p>
            <a:pPr marL="341312" indent="-341312">
              <a:lnSpc>
                <a:spcPct val="150000"/>
              </a:lnSpc>
              <a:buAutoNum type="arabicPeriod"/>
            </a:pPr>
            <a:r>
              <a:rPr lang="zh-CN" sz="1600">
                <a:solidFill>
                  <a:srgbClr val="7B7B7B"/>
                </a:solidFill>
              </a:rPr>
              <a:t>ANALYZE TABLE</a:t>
            </a:r>
          </a:p>
          <a:p>
            <a:pPr marL="341312" indent="-341312">
              <a:lnSpc>
                <a:spcPct val="150000"/>
              </a:lnSpc>
              <a:buAutoNum type="arabicPeriod"/>
            </a:pPr>
            <a:r>
              <a:rPr lang="zh-CN" sz="1600">
                <a:solidFill>
                  <a:srgbClr val="7B7B7B"/>
                </a:solidFill>
              </a:rPr>
              <a:t>存储引擎</a:t>
            </a:r>
          </a:p>
          <a:p>
            <a:pPr marL="341312" indent="-341312">
              <a:lnSpc>
                <a:spcPct val="150000"/>
              </a:lnSpc>
              <a:buAutoNum type="arabicPeriod"/>
            </a:pPr>
            <a:r>
              <a:rPr lang="zh-CN" sz="1600">
                <a:solidFill>
                  <a:srgbClr val="7B7B7B"/>
                </a:solidFill>
              </a:rPr>
              <a:t>SQL 模式</a:t>
            </a:r>
          </a:p>
          <a:p>
            <a:pPr marL="341312" indent="-341312">
              <a:lnSpc>
                <a:spcPct val="150000"/>
              </a:lnSpc>
              <a:buAutoNum type="arabicPeriod"/>
            </a:pPr>
            <a:r>
              <a:rPr lang="zh-CN" sz="1600">
                <a:solidFill>
                  <a:srgbClr val="7B7B7B"/>
                </a:solidFill>
              </a:rPr>
              <a:t>默认设置的区别</a:t>
            </a:r>
          </a:p>
          <a:p>
            <a:pPr marL="341312" indent="-341312">
              <a:lnSpc>
                <a:spcPct val="150000"/>
              </a:lnSpc>
              <a:buAutoNum type="arabicPeriod"/>
            </a:pPr>
            <a:r>
              <a:rPr lang="zh-CN" sz="1600">
                <a:solidFill>
                  <a:srgbClr val="7B7B7B"/>
                </a:solidFill>
              </a:rPr>
              <a:t>日期时间处理的区别</a:t>
            </a:r>
          </a:p>
          <a:p>
            <a:pPr marL="0" indent="0">
              <a:lnSpc>
                <a:spcPct val="150000"/>
              </a:lnSpc>
              <a:buNone/>
            </a:pPr>
            <a:endParaRPr lang="zh-CN" sz="1600">
              <a:solidFill>
                <a:srgbClr val="7B7B7B"/>
              </a:solidFill>
            </a:endParaRPr>
          </a:p>
          <a:p>
            <a:pPr marL="0" indent="0">
              <a:lnSpc>
                <a:spcPct val="150000"/>
              </a:lnSpc>
              <a:buNone/>
            </a:pPr>
            <a:r>
              <a:rPr lang="zh-CN" sz="1400">
                <a:solidFill>
                  <a:srgbClr val="7B7B7B"/>
                </a:solidFill>
              </a:rPr>
              <a:t>详情请查阅</a:t>
            </a:r>
            <a:r>
              <a:rPr lang="zh-CN" sz="1400">
                <a:solidFill>
                  <a:srgbClr val="70B1E7"/>
                </a:solidFill>
                <a:hlinkClick r:id="rId4"/>
              </a:rPr>
              <a:t>与 MySQL 兼容性对比</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400800"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1.4</a:t>
            </a:r>
            <a:r>
              <a:rPr lang="zh-CN" sz="4267">
                <a:solidFill>
                  <a:srgbClr val="656B6B"/>
                </a:solidFill>
                <a:latin typeface="Calibri"/>
                <a:ea typeface="微软雅黑"/>
              </a:rPr>
              <a:t> sql语句的差异化</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609600" y="2050726"/>
            <a:ext cx="9555160" cy="3195101"/>
          </a:xfrm>
          <a:prstGeom prst="rect">
            <a:avLst/>
          </a:prstGeom>
        </p:spPr>
      </p:pic>
      <p:pic>
        <p:nvPicPr>
          <p:cNvPr id="36" name="图片 35"/>
          <p:cNvPicPr/>
          <p:nvPr/>
        </p:nvPicPr>
        <p:blipFill>
          <a:blip r:embed="rId5"/>
          <a:stretch/>
        </p:blipFill>
        <p:spPr>
          <a:xfrm>
            <a:off x="609600" y="2050726"/>
            <a:ext cx="9123073" cy="3807626"/>
          </a:xfrm>
          <a:prstGeom prst="rect">
            <a:avLst/>
          </a:prstGeom>
        </p:spPr>
      </p:pic>
      <p:pic>
        <p:nvPicPr>
          <p:cNvPr id="37" name="图片 36"/>
          <p:cNvPicPr/>
          <p:nvPr/>
        </p:nvPicPr>
        <p:blipFill>
          <a:blip r:embed="rId6"/>
          <a:stretch/>
        </p:blipFill>
        <p:spPr>
          <a:xfrm>
            <a:off x="609600" y="1676221"/>
            <a:ext cx="7686503" cy="5181842"/>
          </a:xfrm>
          <a:prstGeom prst="rect">
            <a:avLst/>
          </a:prstGeom>
        </p:spPr>
      </p:pic>
      <p:pic>
        <p:nvPicPr>
          <p:cNvPr id="38" name="图片 37"/>
          <p:cNvPicPr/>
          <p:nvPr/>
        </p:nvPicPr>
        <p:blipFill>
          <a:blip r:embed="rId7"/>
          <a:stretch/>
        </p:blipFill>
        <p:spPr>
          <a:xfrm>
            <a:off x="609600" y="1676285"/>
            <a:ext cx="8294104" cy="5181779"/>
          </a:xfrm>
          <a:prstGeom prst="rect">
            <a:avLst/>
          </a:prstGeom>
        </p:spPr>
      </p:pic>
      <p:pic>
        <p:nvPicPr>
          <p:cNvPr id="39" name="图片 38"/>
          <p:cNvPicPr/>
          <p:nvPr/>
        </p:nvPicPr>
        <p:blipFill>
          <a:blip r:embed="rId8"/>
          <a:stretch/>
        </p:blipFill>
        <p:spPr>
          <a:xfrm>
            <a:off x="398850" y="1676221"/>
            <a:ext cx="9699189" cy="373704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999"/>
                                          </p:stCondLst>
                                        </p:cTn>
                                        <p:tgtEl>
                                          <p:spTgt spid="35"/>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36"/>
                                        </p:tgtEl>
                                      </p:cBhvr>
                                    </p:animEffect>
                                    <p:set>
                                      <p:cBhvr>
                                        <p:cTn id="16" dur="1" fill="hold">
                                          <p:stCondLst>
                                            <p:cond delay="999"/>
                                          </p:stCondLst>
                                        </p:cTn>
                                        <p:tgtEl>
                                          <p:spTgt spid="36"/>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37"/>
                                        </p:tgtEl>
                                      </p:cBhvr>
                                    </p:animEffect>
                                    <p:set>
                                      <p:cBhvr>
                                        <p:cTn id="25" dur="1" fill="hold">
                                          <p:stCondLst>
                                            <p:cond delay="999"/>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1000"/>
                                        <p:tgtEl>
                                          <p:spTgt spid="38"/>
                                        </p:tgtEl>
                                      </p:cBhvr>
                                    </p:animEffect>
                                    <p:set>
                                      <p:cBhvr>
                                        <p:cTn id="33" dur="1" fill="hold">
                                          <p:stCondLst>
                                            <p:cond delay="999"/>
                                          </p:stCondLst>
                                        </p:cTn>
                                        <p:tgtEl>
                                          <p:spTgt spid="3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4948481" y="2798550"/>
            <a:ext cx="2444900" cy="678519"/>
          </a:xfrm>
          <a:prstGeom prst="rect">
            <a:avLst/>
          </a:prstGeom>
          <a:noFill/>
        </p:spPr>
        <p:txBody>
          <a:bodyPr wrap="none"/>
          <a:lstStyle/>
          <a:p>
            <a:pPr algn="ctr">
              <a:lnSpc>
                <a:spcPct val="130000"/>
              </a:lnSpc>
            </a:pPr>
            <a:r>
              <a:rPr lang="en-US" sz="3200" b="1">
                <a:solidFill>
                  <a:srgbClr val="F55055"/>
                </a:solidFill>
                <a:latin typeface="Calibri"/>
                <a:ea typeface="微软雅黑"/>
              </a:rPr>
              <a:t>02.</a:t>
            </a:r>
            <a:r>
              <a:rPr lang="en-US" sz="3200" b="1">
                <a:latin typeface="Calibri"/>
                <a:ea typeface="微软雅黑"/>
              </a:rPr>
              <a:t> 性能测试</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2.1</a:t>
            </a:r>
            <a:r>
              <a:rPr lang="zh-CN" sz="4267">
                <a:solidFill>
                  <a:srgbClr val="656B6B"/>
                </a:solidFill>
                <a:latin typeface="Calibri"/>
                <a:ea typeface="微软雅黑"/>
              </a:rPr>
              <a:t> 性能测试场景说明</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35" name="文本框 34"/>
          <p:cNvSpPr txBox="1"/>
          <p:nvPr/>
        </p:nvSpPr>
        <p:spPr>
          <a:xfrm>
            <a:off x="476034" y="1903538"/>
            <a:ext cx="1778000" cy="330200"/>
          </a:xfrm>
          <a:prstGeom prst="rect">
            <a:avLst/>
          </a:prstGeom>
          <a:ln w="6350">
            <a:prstDash val="solid"/>
          </a:ln>
        </p:spPr>
        <p:txBody>
          <a:bodyPr/>
          <a:lstStyle/>
          <a:p>
            <a:r>
              <a:rPr lang="zh-CN" b="1">
                <a:solidFill>
                  <a:srgbClr val="7B7B7B"/>
                </a:solidFill>
              </a:rPr>
              <a:t>服务器配置</a:t>
            </a:r>
          </a:p>
        </p:txBody>
      </p:sp>
      <p:sp>
        <p:nvSpPr>
          <p:cNvPr id="36" name="文本框 35"/>
          <p:cNvSpPr txBox="1"/>
          <p:nvPr/>
        </p:nvSpPr>
        <p:spPr>
          <a:xfrm>
            <a:off x="4365189" y="1903538"/>
            <a:ext cx="1778000" cy="330200"/>
          </a:xfrm>
          <a:prstGeom prst="rect">
            <a:avLst/>
          </a:prstGeom>
          <a:ln w="6350">
            <a:prstDash val="solid"/>
          </a:ln>
        </p:spPr>
        <p:txBody>
          <a:bodyPr/>
          <a:lstStyle/>
          <a:p>
            <a:endParaRPr lang="zh-CN"/>
          </a:p>
        </p:txBody>
      </p:sp>
      <p:pic>
        <p:nvPicPr>
          <p:cNvPr id="37" name="图片 36"/>
          <p:cNvPicPr/>
          <p:nvPr/>
        </p:nvPicPr>
        <p:blipFill>
          <a:blip r:embed="rId4"/>
          <a:stretch/>
        </p:blipFill>
        <p:spPr>
          <a:xfrm>
            <a:off x="476034" y="2763076"/>
            <a:ext cx="9556309" cy="30178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2.1</a:t>
            </a:r>
            <a:r>
              <a:rPr lang="zh-CN" sz="4267">
                <a:solidFill>
                  <a:srgbClr val="656B6B"/>
                </a:solidFill>
                <a:latin typeface="Calibri"/>
                <a:ea typeface="微软雅黑"/>
              </a:rPr>
              <a:t> 性能测试场景说明</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35" name="文本框 34"/>
          <p:cNvSpPr txBox="1"/>
          <p:nvPr/>
        </p:nvSpPr>
        <p:spPr>
          <a:xfrm>
            <a:off x="609600" y="1837063"/>
            <a:ext cx="1778000" cy="330200"/>
          </a:xfrm>
          <a:prstGeom prst="rect">
            <a:avLst/>
          </a:prstGeom>
          <a:ln w="6350">
            <a:prstDash val="solid"/>
          </a:ln>
        </p:spPr>
        <p:txBody>
          <a:bodyPr/>
          <a:lstStyle/>
          <a:p>
            <a:r>
              <a:rPr lang="zh-CN" sz="1800" b="1">
                <a:solidFill>
                  <a:srgbClr val="7B7B7B"/>
                </a:solidFill>
                <a:latin typeface="Calibri"/>
                <a:ea typeface="微软雅黑"/>
              </a:rPr>
              <a:t>基础数据</a:t>
            </a:r>
          </a:p>
        </p:txBody>
      </p:sp>
      <p:sp>
        <p:nvSpPr>
          <p:cNvPr id="36" name="文本框 35"/>
          <p:cNvSpPr txBox="1"/>
          <p:nvPr/>
        </p:nvSpPr>
        <p:spPr>
          <a:xfrm>
            <a:off x="609600" y="2446417"/>
            <a:ext cx="4304048" cy="330200"/>
          </a:xfrm>
          <a:prstGeom prst="rect">
            <a:avLst/>
          </a:prstGeom>
          <a:ln w="6350">
            <a:prstDash val="solid"/>
          </a:ln>
        </p:spPr>
        <p:txBody>
          <a:bodyPr/>
          <a:lstStyle/>
          <a:p>
            <a:r>
              <a:rPr lang="zh-CN" sz="1600" b="0" dirty="0">
                <a:solidFill>
                  <a:srgbClr val="7B7B7B"/>
                </a:solidFill>
                <a:latin typeface="Calibri"/>
                <a:ea typeface="微软雅黑"/>
              </a:rPr>
              <a:t>使用sysbench工具填充了</a:t>
            </a:r>
            <a:r>
              <a:rPr lang="en-US" altLang="zh-CN" sz="1600" b="0" dirty="0">
                <a:solidFill>
                  <a:srgbClr val="7B7B7B"/>
                </a:solidFill>
                <a:latin typeface="Calibri"/>
                <a:ea typeface="微软雅黑"/>
              </a:rPr>
              <a:t>3</a:t>
            </a:r>
            <a:r>
              <a:rPr lang="zh-CN" sz="1600" b="0" dirty="0">
                <a:solidFill>
                  <a:srgbClr val="7B7B7B"/>
                </a:solidFill>
                <a:latin typeface="Calibri"/>
                <a:ea typeface="微软雅黑"/>
              </a:rPr>
              <a:t>亿数据量</a:t>
            </a:r>
          </a:p>
        </p:txBody>
      </p:sp>
      <p:pic>
        <p:nvPicPr>
          <p:cNvPr id="37" name="图片 36"/>
          <p:cNvPicPr/>
          <p:nvPr/>
        </p:nvPicPr>
        <p:blipFill>
          <a:blip r:embed="rId4"/>
          <a:stretch/>
        </p:blipFill>
        <p:spPr>
          <a:xfrm>
            <a:off x="7048892" y="1312272"/>
            <a:ext cx="3924810" cy="5257800"/>
          </a:xfrm>
          <a:prstGeom prst="rect">
            <a:avLst/>
          </a:prstGeom>
        </p:spPr>
      </p:pic>
      <p:sp>
        <p:nvSpPr>
          <p:cNvPr id="38" name="文本框 37"/>
          <p:cNvSpPr txBox="1"/>
          <p:nvPr/>
        </p:nvSpPr>
        <p:spPr>
          <a:xfrm>
            <a:off x="599781" y="5171595"/>
            <a:ext cx="1778000" cy="330200"/>
          </a:xfrm>
          <a:prstGeom prst="rect">
            <a:avLst/>
          </a:prstGeom>
          <a:ln w="6350">
            <a:prstDash val="solid"/>
          </a:ln>
        </p:spPr>
        <p:txBody>
          <a:bodyPr/>
          <a:lstStyle/>
          <a:p>
            <a:r>
              <a:rPr lang="zh-CN" sz="1800" b="1" dirty="0">
                <a:solidFill>
                  <a:srgbClr val="7B7B7B"/>
                </a:solidFill>
                <a:latin typeface="Calibri"/>
                <a:ea typeface="微软雅黑"/>
              </a:rPr>
              <a:t>测试工具</a:t>
            </a:r>
          </a:p>
        </p:txBody>
      </p:sp>
      <p:sp>
        <p:nvSpPr>
          <p:cNvPr id="39" name="文本框 38"/>
          <p:cNvSpPr txBox="1"/>
          <p:nvPr/>
        </p:nvSpPr>
        <p:spPr>
          <a:xfrm>
            <a:off x="599781" y="5772171"/>
            <a:ext cx="1778000" cy="330200"/>
          </a:xfrm>
          <a:prstGeom prst="rect">
            <a:avLst/>
          </a:prstGeom>
          <a:ln w="6350">
            <a:prstDash val="solid"/>
          </a:ln>
        </p:spPr>
        <p:txBody>
          <a:bodyPr/>
          <a:lstStyle/>
          <a:p>
            <a:r>
              <a:rPr lang="zh-CN" sz="1600" dirty="0">
                <a:solidFill>
                  <a:srgbClr val="7B7B7B"/>
                </a:solidFill>
              </a:rPr>
              <a:t>sysbench 1.0.17</a:t>
            </a:r>
          </a:p>
        </p:txBody>
      </p:sp>
      <p:pic>
        <p:nvPicPr>
          <p:cNvPr id="2" name="图片 1">
            <a:extLst>
              <a:ext uri="{FF2B5EF4-FFF2-40B4-BE49-F238E27FC236}">
                <a16:creationId xmlns:a16="http://schemas.microsoft.com/office/drawing/2014/main" id="{CB5EFA45-A215-5B4F-9827-04C9EED35B3B}"/>
              </a:ext>
            </a:extLst>
          </p:cNvPr>
          <p:cNvPicPr>
            <a:picLocks noChangeAspect="1"/>
          </p:cNvPicPr>
          <p:nvPr/>
        </p:nvPicPr>
        <p:blipFill>
          <a:blip r:embed="rId5"/>
          <a:stretch>
            <a:fillRect/>
          </a:stretch>
        </p:blipFill>
        <p:spPr>
          <a:xfrm>
            <a:off x="708917" y="2817269"/>
            <a:ext cx="3808452" cy="228660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2.2</a:t>
            </a:r>
            <a:r>
              <a:rPr lang="zh-CN" sz="4267">
                <a:solidFill>
                  <a:srgbClr val="656B6B"/>
                </a:solidFill>
                <a:latin typeface="Calibri"/>
                <a:ea typeface="微软雅黑"/>
              </a:rPr>
              <a:t> SELECT</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2772462" y="1236487"/>
            <a:ext cx="6735710" cy="5544700"/>
          </a:xfrm>
          <a:prstGeom prst="rect">
            <a:avLst/>
          </a:prstGeom>
        </p:spPr>
      </p:pic>
    </p:spTree>
    <p:extLst>
      <p:ext uri="{BB962C8B-B14F-4D97-AF65-F5344CB8AC3E}">
        <p14:creationId xmlns:p14="http://schemas.microsoft.com/office/powerpoint/2010/main" val="3023212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2.3</a:t>
            </a:r>
            <a:r>
              <a:rPr lang="zh-CN" sz="4267">
                <a:solidFill>
                  <a:srgbClr val="656B6B"/>
                </a:solidFill>
                <a:latin typeface="Calibri"/>
                <a:ea typeface="微软雅黑"/>
              </a:rPr>
              <a:t> </a:t>
            </a:r>
            <a:r>
              <a:rPr lang="en-US" sz="4267">
                <a:solidFill>
                  <a:srgbClr val="656B6B"/>
                </a:solidFill>
                <a:latin typeface="Calibri"/>
                <a:ea typeface="微软雅黑"/>
              </a:rPr>
              <a:t>INSERT</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3186210" y="1217413"/>
            <a:ext cx="6151956" cy="5640650"/>
          </a:xfrm>
          <a:prstGeom prst="rect">
            <a:avLst/>
          </a:prstGeom>
        </p:spPr>
      </p:pic>
    </p:spTree>
    <p:extLst>
      <p:ext uri="{BB962C8B-B14F-4D97-AF65-F5344CB8AC3E}">
        <p14:creationId xmlns:p14="http://schemas.microsoft.com/office/powerpoint/2010/main" val="1252891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2.4</a:t>
            </a:r>
            <a:r>
              <a:rPr lang="zh-CN" sz="4267">
                <a:solidFill>
                  <a:srgbClr val="656B6B"/>
                </a:solidFill>
                <a:latin typeface="Calibri"/>
                <a:ea typeface="微软雅黑"/>
              </a:rPr>
              <a:t> UPDATE</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3047126" y="1200853"/>
            <a:ext cx="6341488" cy="5708010"/>
          </a:xfrm>
          <a:prstGeom prst="rect">
            <a:avLst/>
          </a:prstGeom>
        </p:spPr>
      </p:pic>
      <p:pic>
        <p:nvPicPr>
          <p:cNvPr id="36" name="图片 35"/>
          <p:cNvPicPr/>
          <p:nvPr/>
        </p:nvPicPr>
        <p:blipFill>
          <a:blip r:embed="rId5"/>
          <a:stretch/>
        </p:blipFill>
        <p:spPr>
          <a:xfrm>
            <a:off x="3099727" y="1287350"/>
            <a:ext cx="6288888" cy="5621513"/>
          </a:xfrm>
          <a:prstGeom prst="rect">
            <a:avLst/>
          </a:prstGeom>
        </p:spPr>
      </p:pic>
    </p:spTree>
    <p:extLst>
      <p:ext uri="{BB962C8B-B14F-4D97-AF65-F5344CB8AC3E}">
        <p14:creationId xmlns:p14="http://schemas.microsoft.com/office/powerpoint/2010/main" val="365158574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999"/>
                                          </p:stCondLst>
                                        </p:cTn>
                                        <p:tgtEl>
                                          <p:spTgt spid="3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15" name="文本框 14"/>
          <p:cNvSpPr txBox="1"/>
          <p:nvPr/>
        </p:nvSpPr>
        <p:spPr>
          <a:xfrm>
            <a:off x="609599" y="1422212"/>
            <a:ext cx="11497678" cy="5219506"/>
          </a:xfrm>
          <a:prstGeom prst="rect">
            <a:avLst/>
          </a:prstGeom>
          <a:noFill/>
        </p:spPr>
        <p:txBody>
          <a:bodyPr wrap="square">
            <a:spAutoFit/>
          </a:bodyPr>
          <a:lstStyle/>
          <a:p>
            <a:pPr>
              <a:lnSpc>
                <a:spcPct val="150000"/>
              </a:lnSpc>
            </a:pPr>
            <a:r>
              <a:rPr lang="en-US" sz="1600" dirty="0">
                <a:latin typeface="微软雅黑"/>
              </a:rPr>
              <a:t>1</a:t>
            </a:r>
            <a:r>
              <a:rPr lang="zh-CN" sz="1600" dirty="0">
                <a:latin typeface="微软雅黑"/>
              </a:rPr>
              <a:t>、高度兼容 </a:t>
            </a:r>
            <a:r>
              <a:rPr lang="en-US" sz="1600" dirty="0">
                <a:latin typeface="微软雅黑"/>
              </a:rPr>
              <a:t>MySQL</a:t>
            </a:r>
          </a:p>
          <a:p>
            <a:pPr>
              <a:lnSpc>
                <a:spcPct val="150000"/>
              </a:lnSpc>
            </a:pPr>
            <a:r>
              <a:rPr lang="zh-CN" sz="1600" dirty="0">
                <a:latin typeface="微软雅黑"/>
              </a:rPr>
              <a:t>大多数情况下，无需修改代码即可从 </a:t>
            </a:r>
            <a:r>
              <a:rPr lang="en-US" sz="1600" dirty="0">
                <a:latin typeface="微软雅黑"/>
              </a:rPr>
              <a:t>MySQL </a:t>
            </a:r>
            <a:r>
              <a:rPr lang="zh-CN" sz="1600" dirty="0">
                <a:latin typeface="微软雅黑"/>
              </a:rPr>
              <a:t>轻松迁移至 </a:t>
            </a:r>
            <a:r>
              <a:rPr lang="en-US" sz="1600" dirty="0">
                <a:latin typeface="微软雅黑"/>
              </a:rPr>
              <a:t>TiDB</a:t>
            </a:r>
            <a:r>
              <a:rPr lang="zh-CN" sz="1600" dirty="0">
                <a:latin typeface="微软雅黑"/>
              </a:rPr>
              <a:t>，分库分表后的 </a:t>
            </a:r>
            <a:r>
              <a:rPr lang="en-US" sz="1600" dirty="0">
                <a:latin typeface="微软雅黑"/>
              </a:rPr>
              <a:t>MySQL </a:t>
            </a:r>
            <a:r>
              <a:rPr lang="zh-CN" sz="1600" dirty="0">
                <a:latin typeface="微软雅黑"/>
              </a:rPr>
              <a:t>集群亦可通过 </a:t>
            </a:r>
            <a:r>
              <a:rPr lang="en-US" sz="1600" dirty="0">
                <a:latin typeface="微软雅黑"/>
              </a:rPr>
              <a:t>TiDB </a:t>
            </a:r>
            <a:r>
              <a:rPr lang="zh-CN" sz="1600" dirty="0">
                <a:latin typeface="微软雅黑"/>
              </a:rPr>
              <a:t>工具进行实时迁移。</a:t>
            </a:r>
          </a:p>
          <a:p>
            <a:pPr>
              <a:lnSpc>
                <a:spcPct val="150000"/>
              </a:lnSpc>
            </a:pPr>
            <a:r>
              <a:rPr lang="en-US" sz="1600" dirty="0">
                <a:latin typeface="微软雅黑"/>
              </a:rPr>
              <a:t>2</a:t>
            </a:r>
            <a:r>
              <a:rPr lang="zh-CN" sz="1600" dirty="0">
                <a:latin typeface="微软雅黑"/>
              </a:rPr>
              <a:t>、水平弹性扩展</a:t>
            </a:r>
          </a:p>
          <a:p>
            <a:pPr>
              <a:lnSpc>
                <a:spcPct val="150000"/>
              </a:lnSpc>
            </a:pPr>
            <a:r>
              <a:rPr lang="zh-CN" sz="1600" dirty="0">
                <a:latin typeface="微软雅黑"/>
              </a:rPr>
              <a:t>通过简单地增加新节点即可实现 </a:t>
            </a:r>
            <a:r>
              <a:rPr lang="en-US" sz="1600" dirty="0">
                <a:latin typeface="微软雅黑"/>
              </a:rPr>
              <a:t>TiDB </a:t>
            </a:r>
            <a:r>
              <a:rPr lang="zh-CN" sz="1600" dirty="0">
                <a:latin typeface="微软雅黑"/>
              </a:rPr>
              <a:t>的水平扩展，按需扩展吞吐或存储，轻松应对高并发、海量数据场景。</a:t>
            </a:r>
          </a:p>
          <a:p>
            <a:pPr>
              <a:lnSpc>
                <a:spcPct val="150000"/>
              </a:lnSpc>
            </a:pPr>
            <a:r>
              <a:rPr lang="en-US" sz="1600" dirty="0">
                <a:latin typeface="微软雅黑"/>
              </a:rPr>
              <a:t>3</a:t>
            </a:r>
            <a:r>
              <a:rPr lang="zh-CN" sz="1600" dirty="0">
                <a:latin typeface="微软雅黑"/>
              </a:rPr>
              <a:t>、分布式事务</a:t>
            </a:r>
          </a:p>
          <a:p>
            <a:pPr>
              <a:lnSpc>
                <a:spcPct val="150000"/>
              </a:lnSpc>
            </a:pPr>
            <a:r>
              <a:rPr lang="en-US" sz="1600" dirty="0">
                <a:latin typeface="微软雅黑"/>
              </a:rPr>
              <a:t>TiDB 100% </a:t>
            </a:r>
            <a:r>
              <a:rPr lang="zh-CN" sz="1600" dirty="0">
                <a:latin typeface="微软雅黑"/>
              </a:rPr>
              <a:t>支持标准的 </a:t>
            </a:r>
            <a:r>
              <a:rPr lang="en-US" sz="1600" dirty="0">
                <a:latin typeface="微软雅黑"/>
              </a:rPr>
              <a:t>ACID</a:t>
            </a:r>
            <a:r>
              <a:rPr lang="zh-CN" sz="1600" dirty="0">
                <a:latin typeface="微软雅黑"/>
              </a:rPr>
              <a:t>（原子性</a:t>
            </a:r>
            <a:r>
              <a:rPr lang="en-US" sz="1600" dirty="0">
                <a:latin typeface="微软雅黑"/>
              </a:rPr>
              <a:t>(</a:t>
            </a:r>
            <a:r>
              <a:rPr lang="af-ZA" sz="1600" dirty="0">
                <a:latin typeface="微软雅黑"/>
              </a:rPr>
              <a:t>Atomicity)</a:t>
            </a:r>
            <a:r>
              <a:rPr lang="zh-CN" sz="1600" dirty="0">
                <a:latin typeface="微软雅黑"/>
              </a:rPr>
              <a:t>、一致性</a:t>
            </a:r>
            <a:r>
              <a:rPr lang="en-US" sz="1600" dirty="0">
                <a:latin typeface="微软雅黑"/>
              </a:rPr>
              <a:t>(</a:t>
            </a:r>
            <a:r>
              <a:rPr lang="af-ZA" sz="1600" dirty="0">
                <a:latin typeface="微软雅黑"/>
              </a:rPr>
              <a:t>Consistency)</a:t>
            </a:r>
            <a:r>
              <a:rPr lang="zh-CN" sz="1600" dirty="0">
                <a:latin typeface="微软雅黑"/>
              </a:rPr>
              <a:t>、隔离性</a:t>
            </a:r>
            <a:r>
              <a:rPr lang="en-US" sz="1600" dirty="0">
                <a:latin typeface="微软雅黑"/>
              </a:rPr>
              <a:t>(</a:t>
            </a:r>
            <a:r>
              <a:rPr lang="af-ZA" sz="1600" dirty="0">
                <a:latin typeface="微软雅黑"/>
              </a:rPr>
              <a:t>Isolation) </a:t>
            </a:r>
            <a:r>
              <a:rPr lang="zh-CN" sz="1600" dirty="0">
                <a:latin typeface="微软雅黑"/>
              </a:rPr>
              <a:t>和持久性</a:t>
            </a:r>
            <a:r>
              <a:rPr lang="en-US" sz="1600" dirty="0">
                <a:latin typeface="微软雅黑"/>
              </a:rPr>
              <a:t>(</a:t>
            </a:r>
            <a:r>
              <a:rPr lang="af-ZA" sz="1600" dirty="0">
                <a:latin typeface="微软雅黑"/>
              </a:rPr>
              <a:t>Durability)</a:t>
            </a:r>
            <a:r>
              <a:rPr lang="zh-CN" sz="1600" dirty="0">
                <a:latin typeface="微软雅黑"/>
              </a:rPr>
              <a:t>。</a:t>
            </a:r>
            <a:r>
              <a:rPr lang="en-US" sz="1600" dirty="0">
                <a:latin typeface="微软雅黑"/>
              </a:rPr>
              <a:t>)</a:t>
            </a:r>
            <a:r>
              <a:rPr lang="zh-CN" sz="1600" dirty="0">
                <a:latin typeface="微软雅黑"/>
              </a:rPr>
              <a:t>事务。</a:t>
            </a:r>
            <a:endParaRPr lang="en-US" sz="1600" dirty="0">
              <a:latin typeface="微软雅黑"/>
            </a:endParaRPr>
          </a:p>
          <a:p>
            <a:pPr>
              <a:lnSpc>
                <a:spcPct val="150000"/>
              </a:lnSpc>
            </a:pPr>
            <a:r>
              <a:rPr lang="en-US" sz="1600" dirty="0">
                <a:latin typeface="微软雅黑"/>
              </a:rPr>
              <a:t>4</a:t>
            </a:r>
            <a:r>
              <a:rPr lang="zh-CN" sz="1600" dirty="0">
                <a:latin typeface="微软雅黑"/>
              </a:rPr>
              <a:t>、真正金融级高可用</a:t>
            </a:r>
          </a:p>
          <a:p>
            <a:pPr>
              <a:lnSpc>
                <a:spcPct val="150000"/>
              </a:lnSpc>
            </a:pPr>
            <a:r>
              <a:rPr lang="zh-CN" sz="1600" dirty="0">
                <a:latin typeface="微软雅黑"/>
              </a:rPr>
              <a:t>相比于传统主从 </a:t>
            </a:r>
            <a:r>
              <a:rPr lang="en-US" sz="1600" dirty="0">
                <a:latin typeface="微软雅黑"/>
              </a:rPr>
              <a:t>(M-S) </a:t>
            </a:r>
            <a:r>
              <a:rPr lang="zh-CN" sz="1600" dirty="0">
                <a:latin typeface="微软雅黑"/>
              </a:rPr>
              <a:t>复制方案，基于 </a:t>
            </a:r>
            <a:r>
              <a:rPr lang="en-US" sz="1600" dirty="0">
                <a:latin typeface="微软雅黑"/>
              </a:rPr>
              <a:t>Raft </a:t>
            </a:r>
            <a:r>
              <a:rPr lang="zh-CN" sz="1600" dirty="0">
                <a:latin typeface="微软雅黑"/>
              </a:rPr>
              <a:t>的多数派选举协议可以提供金融级的 </a:t>
            </a:r>
            <a:r>
              <a:rPr lang="en-US" sz="1600" dirty="0">
                <a:latin typeface="微软雅黑"/>
              </a:rPr>
              <a:t>100% </a:t>
            </a:r>
            <a:r>
              <a:rPr lang="zh-CN" sz="1600" dirty="0">
                <a:latin typeface="微软雅黑"/>
              </a:rPr>
              <a:t>数据强一致性保证，且在不丢失大多数副本的前提下，可以实现故障的自动恢复 </a:t>
            </a:r>
            <a:r>
              <a:rPr lang="en-US" sz="1600" dirty="0">
                <a:latin typeface="微软雅黑"/>
              </a:rPr>
              <a:t>(auto-failover)</a:t>
            </a:r>
            <a:r>
              <a:rPr lang="zh-CN" sz="1600" dirty="0">
                <a:latin typeface="微软雅黑"/>
              </a:rPr>
              <a:t>，无需人工介入。</a:t>
            </a:r>
          </a:p>
          <a:p>
            <a:pPr>
              <a:lnSpc>
                <a:spcPct val="150000"/>
              </a:lnSpc>
            </a:pPr>
            <a:r>
              <a:rPr lang="en-US" sz="1600" dirty="0">
                <a:latin typeface="微软雅黑"/>
              </a:rPr>
              <a:t>5</a:t>
            </a:r>
            <a:r>
              <a:rPr lang="zh-CN" sz="1600" dirty="0">
                <a:latin typeface="微软雅黑"/>
              </a:rPr>
              <a:t>、一站式 </a:t>
            </a:r>
            <a:r>
              <a:rPr lang="en-US" sz="1600" dirty="0">
                <a:latin typeface="微软雅黑"/>
              </a:rPr>
              <a:t>HTAP </a:t>
            </a:r>
            <a:r>
              <a:rPr lang="zh-CN" sz="1600" dirty="0">
                <a:latin typeface="微软雅黑"/>
              </a:rPr>
              <a:t>解决方案</a:t>
            </a:r>
            <a:endParaRPr lang="en-US" sz="1600" dirty="0">
              <a:latin typeface="微软雅黑"/>
            </a:endParaRPr>
          </a:p>
          <a:p>
            <a:pPr>
              <a:lnSpc>
                <a:spcPct val="150000"/>
              </a:lnSpc>
            </a:pPr>
            <a:r>
              <a:rPr lang="en-US" sz="1600" dirty="0">
                <a:latin typeface="微软雅黑"/>
              </a:rPr>
              <a:t>TiDB </a:t>
            </a:r>
            <a:r>
              <a:rPr lang="zh-CN" sz="1600" dirty="0">
                <a:latin typeface="微软雅黑"/>
              </a:rPr>
              <a:t>作为典型的 </a:t>
            </a:r>
            <a:r>
              <a:rPr lang="en-US" sz="1600" dirty="0">
                <a:latin typeface="微软雅黑"/>
              </a:rPr>
              <a:t>OLTP </a:t>
            </a:r>
            <a:r>
              <a:rPr lang="zh-CN" sz="1600" dirty="0">
                <a:latin typeface="微软雅黑"/>
              </a:rPr>
              <a:t>行存数据库，同时兼具强大的 </a:t>
            </a:r>
            <a:r>
              <a:rPr lang="en-US" sz="1600" dirty="0">
                <a:latin typeface="微软雅黑"/>
              </a:rPr>
              <a:t>OLAP </a:t>
            </a:r>
            <a:r>
              <a:rPr lang="zh-CN" sz="1600" dirty="0">
                <a:latin typeface="微软雅黑"/>
              </a:rPr>
              <a:t>性能，配合 </a:t>
            </a:r>
            <a:r>
              <a:rPr lang="en-US" sz="1600" dirty="0">
                <a:latin typeface="微软雅黑"/>
              </a:rPr>
              <a:t>TiSpark</a:t>
            </a:r>
            <a:r>
              <a:rPr lang="zh-CN" sz="1600" dirty="0">
                <a:latin typeface="微软雅黑"/>
              </a:rPr>
              <a:t>，可提供一站式 </a:t>
            </a:r>
            <a:r>
              <a:rPr lang="en-US" sz="1600" dirty="0">
                <a:latin typeface="微软雅黑"/>
              </a:rPr>
              <a:t>HTAP</a:t>
            </a:r>
            <a:r>
              <a:rPr lang="zh-CN" sz="1600" dirty="0">
                <a:latin typeface="微软雅黑"/>
              </a:rPr>
              <a:t>（混合 </a:t>
            </a:r>
            <a:r>
              <a:rPr lang="en-US" sz="1600" dirty="0">
                <a:latin typeface="微软雅黑"/>
              </a:rPr>
              <a:t>OLTP </a:t>
            </a:r>
            <a:r>
              <a:rPr lang="zh-CN" sz="1600" dirty="0">
                <a:latin typeface="微软雅黑"/>
              </a:rPr>
              <a:t>和 </a:t>
            </a:r>
            <a:r>
              <a:rPr lang="en-US" sz="1600" dirty="0">
                <a:latin typeface="微软雅黑"/>
              </a:rPr>
              <a:t>OLAP </a:t>
            </a:r>
            <a:r>
              <a:rPr lang="zh-CN" sz="1600" dirty="0">
                <a:latin typeface="微软雅黑"/>
              </a:rPr>
              <a:t>业务同时处理的系统）</a:t>
            </a:r>
            <a:r>
              <a:rPr lang="en-US" sz="1600" dirty="0">
                <a:latin typeface="微软雅黑"/>
              </a:rPr>
              <a:t> </a:t>
            </a:r>
            <a:r>
              <a:rPr lang="zh-CN" sz="1600" dirty="0">
                <a:latin typeface="微软雅黑"/>
              </a:rPr>
              <a:t>解决方案，一份存储同时处理 </a:t>
            </a:r>
            <a:r>
              <a:rPr lang="en-US" sz="1600" dirty="0">
                <a:latin typeface="微软雅黑"/>
              </a:rPr>
              <a:t>OLTP &amp; OLAP</a:t>
            </a:r>
            <a:r>
              <a:rPr lang="zh-CN" sz="1600" dirty="0">
                <a:latin typeface="微软雅黑"/>
              </a:rPr>
              <a:t>，无需传统繁琐的 </a:t>
            </a:r>
            <a:r>
              <a:rPr lang="en-US" sz="1600" dirty="0">
                <a:latin typeface="微软雅黑"/>
              </a:rPr>
              <a:t>ETL </a:t>
            </a:r>
            <a:r>
              <a:rPr lang="zh-CN" sz="1600" dirty="0">
                <a:latin typeface="微软雅黑"/>
              </a:rPr>
              <a:t>（提取，转换，加载）过程。</a:t>
            </a:r>
            <a:r>
              <a:rPr lang="en-US" sz="1600" dirty="0">
                <a:latin typeface="微软雅黑"/>
              </a:rPr>
              <a:t>TiDB </a:t>
            </a:r>
            <a:r>
              <a:rPr lang="zh-CN" sz="1600" dirty="0">
                <a:latin typeface="微软雅黑"/>
              </a:rPr>
              <a:t>的设计目标是 </a:t>
            </a:r>
            <a:r>
              <a:rPr lang="en-US" sz="1600" dirty="0">
                <a:latin typeface="微软雅黑"/>
              </a:rPr>
              <a:t>100% </a:t>
            </a:r>
            <a:r>
              <a:rPr lang="zh-CN" sz="1600" dirty="0">
                <a:latin typeface="微软雅黑"/>
              </a:rPr>
              <a:t>的 </a:t>
            </a:r>
            <a:r>
              <a:rPr lang="en-US" sz="1600" dirty="0">
                <a:latin typeface="微软雅黑"/>
              </a:rPr>
              <a:t>OLTP </a:t>
            </a:r>
            <a:r>
              <a:rPr lang="zh-CN" sz="1600" dirty="0">
                <a:latin typeface="微软雅黑"/>
              </a:rPr>
              <a:t>场景和 </a:t>
            </a:r>
            <a:r>
              <a:rPr lang="en-US" sz="1600" dirty="0">
                <a:latin typeface="微软雅黑"/>
              </a:rPr>
              <a:t>80% </a:t>
            </a:r>
            <a:r>
              <a:rPr lang="zh-CN" sz="1600" dirty="0">
                <a:latin typeface="微软雅黑"/>
              </a:rPr>
              <a:t>的 </a:t>
            </a:r>
            <a:r>
              <a:rPr lang="en-US" sz="1600" dirty="0">
                <a:latin typeface="微软雅黑"/>
              </a:rPr>
              <a:t>OLAP </a:t>
            </a:r>
            <a:r>
              <a:rPr lang="zh-CN" sz="1600" dirty="0">
                <a:latin typeface="微软雅黑"/>
              </a:rPr>
              <a:t>场景。它解决了我们工作中面临的因为数据量大到一定程度后横向扩展受限，人工进行分库分表，人工进行数据库事务的问题。</a:t>
            </a:r>
          </a:p>
        </p:txBody>
      </p:sp>
      <p:sp>
        <p:nvSpPr>
          <p:cNvPr id="20"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1.2 </a:t>
            </a:r>
            <a:r>
              <a:rPr lang="en-US" sz="4400" dirty="0"/>
              <a:t>TiDB </a:t>
            </a:r>
            <a:r>
              <a:rPr lang="zh-CN" sz="4400" dirty="0"/>
              <a:t>特性</a:t>
            </a:r>
            <a:endParaRPr lang="en-AU" sz="4267" dirty="0">
              <a:solidFill>
                <a:schemeClr val="tx1">
                  <a:lumMod val="85000"/>
                  <a:lumOff val="15000"/>
                </a:schemeClr>
              </a:solidFill>
              <a:latin typeface="Calibri"/>
              <a:ea typeface="微软雅黑"/>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2.5</a:t>
            </a:r>
            <a:r>
              <a:rPr lang="zh-CN" sz="4267">
                <a:solidFill>
                  <a:srgbClr val="656B6B"/>
                </a:solidFill>
                <a:latin typeface="Calibri"/>
                <a:ea typeface="微软雅黑"/>
              </a:rPr>
              <a:t> DELETE</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2874968" y="1219840"/>
            <a:ext cx="6763360" cy="5664882"/>
          </a:xfrm>
          <a:prstGeom prst="rect">
            <a:avLst/>
          </a:prstGeom>
        </p:spPr>
      </p:pic>
    </p:spTree>
    <p:extLst>
      <p:ext uri="{BB962C8B-B14F-4D97-AF65-F5344CB8AC3E}">
        <p14:creationId xmlns:p14="http://schemas.microsoft.com/office/powerpoint/2010/main" val="3509804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4280031" y="2798550"/>
            <a:ext cx="3781805" cy="678519"/>
          </a:xfrm>
          <a:prstGeom prst="rect">
            <a:avLst/>
          </a:prstGeom>
          <a:noFill/>
        </p:spPr>
        <p:txBody>
          <a:bodyPr wrap="none"/>
          <a:lstStyle/>
          <a:p>
            <a:pPr algn="ctr">
              <a:lnSpc>
                <a:spcPct val="130000"/>
              </a:lnSpc>
            </a:pPr>
            <a:r>
              <a:rPr lang="en-US" sz="3200" b="1">
                <a:solidFill>
                  <a:srgbClr val="F55055"/>
                </a:solidFill>
                <a:latin typeface="Calibri"/>
                <a:ea typeface="微软雅黑"/>
              </a:rPr>
              <a:t>03.</a:t>
            </a:r>
            <a:r>
              <a:rPr lang="en-US" sz="3200" b="1">
                <a:latin typeface="Calibri"/>
                <a:ea typeface="微软雅黑"/>
              </a:rPr>
              <a:t> 行业案例</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400800"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3.1</a:t>
            </a:r>
            <a:r>
              <a:rPr lang="zh-CN" sz="4267">
                <a:solidFill>
                  <a:srgbClr val="656B6B"/>
                </a:solidFill>
                <a:latin typeface="Calibri"/>
                <a:ea typeface="微软雅黑"/>
              </a:rPr>
              <a:t> 互联网行业</a:t>
            </a: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2399698" y="1385645"/>
            <a:ext cx="7481237" cy="5435788"/>
          </a:xfrm>
          <a:prstGeom prst="rect">
            <a:avLst/>
          </a:prstGeom>
        </p:spPr>
      </p:pic>
      <p:pic>
        <p:nvPicPr>
          <p:cNvPr id="36" name="图片 35"/>
          <p:cNvPicPr/>
          <p:nvPr/>
        </p:nvPicPr>
        <p:blipFill>
          <a:blip r:embed="rId5"/>
          <a:stretch/>
        </p:blipFill>
        <p:spPr>
          <a:xfrm>
            <a:off x="2525495" y="1600200"/>
            <a:ext cx="7355440" cy="5306827"/>
          </a:xfrm>
          <a:prstGeom prst="rect">
            <a:avLst/>
          </a:prstGeom>
        </p:spPr>
      </p:pic>
      <p:pic>
        <p:nvPicPr>
          <p:cNvPr id="37" name="图片 36"/>
          <p:cNvPicPr/>
          <p:nvPr/>
        </p:nvPicPr>
        <p:blipFill>
          <a:blip r:embed="rId6"/>
          <a:stretch/>
        </p:blipFill>
        <p:spPr>
          <a:xfrm>
            <a:off x="2525495" y="1511269"/>
            <a:ext cx="7298250" cy="5346794"/>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999"/>
                                          </p:stCondLst>
                                        </p:cTn>
                                        <p:tgtEl>
                                          <p:spTgt spid="3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6"/>
                                        </p:tgtEl>
                                      </p:cBhvr>
                                    </p:animEffect>
                                    <p:set>
                                      <p:cBhvr>
                                        <p:cTn id="15" dur="1" fill="hold">
                                          <p:stCondLst>
                                            <p:cond delay="999"/>
                                          </p:stCondLst>
                                        </p:cTn>
                                        <p:tgtEl>
                                          <p:spTgt spid="3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3.2</a:t>
            </a:r>
            <a:r>
              <a:rPr lang="zh-CN" sz="4267">
                <a:solidFill>
                  <a:srgbClr val="656B6B"/>
                </a:solidFill>
                <a:latin typeface="Calibri"/>
                <a:ea typeface="微软雅黑"/>
              </a:rPr>
              <a:t> 游戏</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1484607" y="1600200"/>
            <a:ext cx="9544081" cy="491463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600" y="695417"/>
            <a:ext cx="6695326"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3.3</a:t>
            </a:r>
            <a:r>
              <a:rPr lang="zh-CN" sz="4267">
                <a:solidFill>
                  <a:srgbClr val="656B6B"/>
                </a:solidFill>
                <a:latin typeface="Calibri"/>
                <a:ea typeface="微软雅黑"/>
              </a:rPr>
              <a:t> 金融</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2320550" y="1385645"/>
            <a:ext cx="7362554" cy="53467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898232" y="1632284"/>
            <a:ext cx="4588042" cy="3145199"/>
          </a:xfrm>
          <a:prstGeom prst="roundRect">
            <a:avLst>
              <a:gd name="adj" fmla="val 11683"/>
            </a:avLst>
          </a:prstGeom>
          <a:noFill/>
          <a:ln w="38100">
            <a:solidFill>
              <a:schemeClr val="accent1"/>
            </a:solidFill>
            <a:prstDash val="solid"/>
            <a:miter/>
          </a:ln>
        </p:spPr>
        <p:txBody>
          <a:bodyPr anchor="ctr"/>
          <a:lstStyle/>
          <a:p>
            <a:pPr algn="ctr">
              <a:lnSpc>
                <a:spcPct val="130000"/>
              </a:lnSpc>
            </a:pPr>
            <a:endParaRPr lang="zh-CN">
              <a:solidFill>
                <a:schemeClr val="lt1"/>
              </a:solidFill>
              <a:latin typeface="Calibri"/>
              <a:ea typeface="微软雅黑"/>
            </a:endParaRPr>
          </a:p>
        </p:txBody>
      </p:sp>
      <p:cxnSp>
        <p:nvCxnSpPr>
          <p:cNvPr id="5" name="直接连接符 4"/>
          <p:cNvCxnSpPr/>
          <p:nvPr/>
        </p:nvCxnSpPr>
        <p:spPr>
          <a:xfrm>
            <a:off x="4491789" y="2354179"/>
            <a:ext cx="3400927" cy="0"/>
          </a:xfrm>
          <a:prstGeom prst="line">
            <a:avLst/>
          </a:prstGeom>
          <a:ln w="38100">
            <a:solidFill>
              <a:schemeClr val="tx2"/>
            </a:solidFill>
            <a:prstDash val="solid"/>
            <a:miter/>
          </a:ln>
        </p:spPr>
      </p:cxnSp>
      <p:cxnSp>
        <p:nvCxnSpPr>
          <p:cNvPr id="6" name="直接连接符 5"/>
          <p:cNvCxnSpPr/>
          <p:nvPr/>
        </p:nvCxnSpPr>
        <p:spPr>
          <a:xfrm>
            <a:off x="4491789" y="3921439"/>
            <a:ext cx="3400927" cy="0"/>
          </a:xfrm>
          <a:prstGeom prst="line">
            <a:avLst/>
          </a:prstGeom>
          <a:ln w="38100">
            <a:solidFill>
              <a:schemeClr val="tx2"/>
            </a:solidFill>
            <a:prstDash val="solid"/>
            <a:miter/>
          </a:ln>
        </p:spPr>
      </p:cxnSp>
      <p:sp>
        <p:nvSpPr>
          <p:cNvPr id="7" name="文本框 6"/>
          <p:cNvSpPr txBox="1"/>
          <p:nvPr/>
        </p:nvSpPr>
        <p:spPr>
          <a:xfrm>
            <a:off x="4948490" y="2798550"/>
            <a:ext cx="2444900" cy="678519"/>
          </a:xfrm>
          <a:prstGeom prst="rect">
            <a:avLst/>
          </a:prstGeom>
          <a:noFill/>
        </p:spPr>
        <p:txBody>
          <a:bodyPr wrap="none"/>
          <a:lstStyle/>
          <a:p>
            <a:pPr algn="ctr">
              <a:lnSpc>
                <a:spcPct val="130000"/>
              </a:lnSpc>
            </a:pPr>
            <a:r>
              <a:rPr lang="en-US" sz="3200" b="1">
                <a:solidFill>
                  <a:srgbClr val="F55055"/>
                </a:solidFill>
                <a:latin typeface="Calibri"/>
                <a:ea typeface="微软雅黑"/>
              </a:rPr>
              <a:t>04.</a:t>
            </a:r>
            <a:r>
              <a:rPr lang="en-US" sz="3200" b="1">
                <a:latin typeface="Calibri"/>
                <a:ea typeface="微软雅黑"/>
              </a:rPr>
              <a:t> </a:t>
            </a:r>
            <a:r>
              <a:rPr lang="zh-CN" sz="3200" b="1">
                <a:latin typeface="Calibri"/>
                <a:ea typeface="微软雅黑"/>
              </a:rPr>
              <a:t>参考资料</a:t>
            </a:r>
          </a:p>
        </p:txBody>
      </p:sp>
      <p:pic>
        <p:nvPicPr>
          <p:cNvPr id="9" name="图片 8"/>
          <p:cNvPicPr/>
          <p:nvPr/>
        </p:nvPicPr>
        <p:blipFill>
          <a:blip r:embed="rId3"/>
          <a:stretch/>
        </p:blipFill>
        <p:spPr>
          <a:xfrm>
            <a:off x="9062949" y="0"/>
            <a:ext cx="3129051" cy="114992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4.1</a:t>
            </a:r>
            <a:r>
              <a:rPr lang="zh-CN" sz="4267">
                <a:solidFill>
                  <a:srgbClr val="656B6B"/>
                </a:solidFill>
                <a:latin typeface="Calibri"/>
                <a:ea typeface="微软雅黑"/>
              </a:rPr>
              <a:t> 参考资料</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609599" y="2198670"/>
            <a:ext cx="5225358" cy="1952090"/>
          </a:xfrm>
          <a:prstGeom prst="rect">
            <a:avLst/>
          </a:prstGeom>
          <a:noFill/>
        </p:spPr>
        <p:txBody>
          <a:bodyPr wrap="none"/>
          <a:lstStyle/>
          <a:p>
            <a:pPr marL="342900" indent="-342900">
              <a:lnSpc>
                <a:spcPct val="150000"/>
              </a:lnSpc>
              <a:buFont typeface="Calibri"/>
              <a:buAutoNum type="arabicPeriod"/>
            </a:pPr>
            <a:r>
              <a:rPr lang="zh-CN" sz="1600" dirty="0">
                <a:solidFill>
                  <a:srgbClr val="70B1E7"/>
                </a:solidFill>
                <a:hlinkClick r:id="rId4"/>
              </a:rPr>
              <a:t>官方文档</a:t>
            </a:r>
          </a:p>
          <a:p>
            <a:pPr marL="342900" indent="-342900">
              <a:lnSpc>
                <a:spcPct val="150000"/>
              </a:lnSpc>
              <a:buFont typeface="Calibri"/>
              <a:buAutoNum type="arabicPeriod"/>
            </a:pPr>
            <a:r>
              <a:rPr lang="zh-CN" sz="1600" dirty="0">
                <a:solidFill>
                  <a:srgbClr val="70B1E7"/>
                </a:solidFill>
                <a:hlinkClick r:id="rId5"/>
              </a:rPr>
              <a:t>TiDB 的后花园</a:t>
            </a:r>
          </a:p>
          <a:p>
            <a:pPr marL="342900" indent="-342900">
              <a:lnSpc>
                <a:spcPct val="150000"/>
              </a:lnSpc>
              <a:buFont typeface="Calibri"/>
              <a:buAutoNum type="arabicPeriod"/>
            </a:pPr>
            <a:r>
              <a:rPr lang="zh-CN" sz="1600" dirty="0">
                <a:solidFill>
                  <a:srgbClr val="70B1E7"/>
                </a:solidFill>
                <a:hlinkClick r:id="rId6"/>
              </a:rPr>
              <a:t>15分钟了解TiDB</a:t>
            </a:r>
            <a:endParaRPr lang="en-US" altLang="zh-CN" sz="1600" dirty="0">
              <a:solidFill>
                <a:srgbClr val="70B1E7"/>
              </a:solidFill>
              <a:hlinkClick r:id="rId6"/>
            </a:endParaRPr>
          </a:p>
          <a:p>
            <a:pPr marL="342900" indent="-342900">
              <a:lnSpc>
                <a:spcPct val="150000"/>
              </a:lnSpc>
              <a:buFont typeface="Calibri"/>
              <a:buAutoNum type="arabicPeriod"/>
            </a:pPr>
            <a:r>
              <a:rPr lang="en-US" altLang="zh-CN" sz="1600" dirty="0">
                <a:solidFill>
                  <a:srgbClr val="70B1E7"/>
                </a:solidFill>
                <a:hlinkClick r:id="rId7"/>
              </a:rPr>
              <a:t>TIDB</a:t>
            </a:r>
            <a:r>
              <a:rPr lang="zh-CN" altLang="en-US" sz="1600" dirty="0">
                <a:solidFill>
                  <a:srgbClr val="70B1E7"/>
                </a:solidFill>
                <a:hlinkClick r:id="rId7"/>
              </a:rPr>
              <a:t> </a:t>
            </a:r>
            <a:r>
              <a:rPr lang="en-US" altLang="zh-CN" sz="1600" dirty="0">
                <a:solidFill>
                  <a:srgbClr val="70B1E7"/>
                </a:solidFill>
                <a:hlinkClick r:id="rId7"/>
              </a:rPr>
              <a:t>SQL</a:t>
            </a:r>
            <a:r>
              <a:rPr lang="zh-CN" altLang="en-US" sz="1600" dirty="0">
                <a:solidFill>
                  <a:srgbClr val="70B1E7"/>
                </a:solidFill>
                <a:hlinkClick r:id="rId7"/>
              </a:rPr>
              <a:t>基础知识</a:t>
            </a:r>
            <a:endParaRPr lang="en-US" altLang="zh-CN" sz="1600" dirty="0">
              <a:solidFill>
                <a:srgbClr val="70B1E7"/>
              </a:solidFill>
            </a:endParaRPr>
          </a:p>
          <a:p>
            <a:pPr marL="342900" indent="-342900">
              <a:lnSpc>
                <a:spcPct val="150000"/>
              </a:lnSpc>
              <a:buFont typeface="Calibri"/>
              <a:buAutoNum type="arabicPeriod"/>
            </a:pPr>
            <a:r>
              <a:rPr lang="zh-CN" altLang="en-US" sz="1600" dirty="0">
                <a:solidFill>
                  <a:srgbClr val="70B1E7"/>
                </a:solidFill>
                <a:hlinkClick r:id="rId8"/>
              </a:rPr>
              <a:t>官方博客</a:t>
            </a:r>
            <a:endParaRPr lang="en-US" altLang="zh-CN" sz="1600" dirty="0">
              <a:solidFill>
                <a:srgbClr val="70B1E7"/>
              </a:solidFill>
              <a:hlinkClick r:id="rId6"/>
            </a:endParaRPr>
          </a:p>
          <a:p>
            <a:pPr marL="342900" indent="-342900">
              <a:lnSpc>
                <a:spcPct val="150000"/>
              </a:lnSpc>
              <a:buFont typeface="Calibri"/>
              <a:buAutoNum type="arabicPeriod"/>
            </a:pPr>
            <a:endParaRPr lang="zh-CN" sz="1600" dirty="0">
              <a:solidFill>
                <a:srgbClr val="70B1E7"/>
              </a:solidFill>
              <a:hlinkClick r:id="rId6"/>
            </a:endParaRPr>
          </a:p>
        </p:txBody>
      </p:sp>
    </p:spTree>
    <p:extLst>
      <p:ext uri="{BB962C8B-B14F-4D97-AF65-F5344CB8AC3E}">
        <p14:creationId xmlns:p14="http://schemas.microsoft.com/office/powerpoint/2010/main" val="776887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768" y="2769118"/>
            <a:ext cx="4134465" cy="899605"/>
          </a:xfrm>
          <a:prstGeom prst="rect">
            <a:avLst/>
          </a:prstGeom>
          <a:noFill/>
        </p:spPr>
        <p:txBody>
          <a:bodyPr wrap="none">
            <a:spAutoFit/>
          </a:bodyPr>
          <a:lstStyle/>
          <a:p>
            <a:pPr algn="ctr">
              <a:lnSpc>
                <a:spcPct val="130000"/>
              </a:lnSpc>
            </a:pPr>
            <a:r>
              <a:rPr lang="zh-CN" sz="4400" b="1">
                <a:latin typeface="Calibri"/>
                <a:ea typeface="微软雅黑"/>
              </a:rPr>
              <a:t>感谢大家的支持</a:t>
            </a:r>
          </a:p>
        </p:txBody>
      </p:sp>
      <p:sp>
        <p:nvSpPr>
          <p:cNvPr id="5" name="圆角矩形 4"/>
          <p:cNvSpPr/>
          <p:nvPr/>
        </p:nvSpPr>
        <p:spPr>
          <a:xfrm>
            <a:off x="4906408" y="4587404"/>
            <a:ext cx="2379185" cy="676788"/>
          </a:xfrm>
          <a:prstGeom prst="roundRect">
            <a:avLst>
              <a:gd name="adj" fmla="val 13729"/>
            </a:avLst>
          </a:prstGeom>
          <a:noFill/>
          <a:ln w="12700">
            <a:solidFill>
              <a:schemeClr val="accent1"/>
            </a:solidFill>
            <a:prstDash val="solid"/>
            <a:miter/>
          </a:ln>
        </p:spPr>
        <p:txBody>
          <a:bodyPr anchor="ctr"/>
          <a:lstStyle/>
          <a:p>
            <a:pPr algn="ctr">
              <a:lnSpc>
                <a:spcPct val="130000"/>
              </a:lnSpc>
            </a:pPr>
            <a:r>
              <a:rPr lang="zh-CN" sz="1400">
                <a:solidFill>
                  <a:srgbClr val="F55055"/>
                </a:solidFill>
                <a:latin typeface="Calibri"/>
                <a:ea typeface="微软雅黑"/>
              </a:rPr>
              <a:t>汇报人：周竞  梅云</a:t>
            </a:r>
          </a:p>
        </p:txBody>
      </p:sp>
      <p:grpSp>
        <p:nvGrpSpPr>
          <p:cNvPr id="9" name="组合 8"/>
          <p:cNvGrpSpPr/>
          <p:nvPr/>
        </p:nvGrpSpPr>
        <p:grpSpPr>
          <a:xfrm>
            <a:off x="4191855" y="3875233"/>
            <a:ext cx="3729519" cy="45719"/>
            <a:chOff x="5625548" y="3867892"/>
            <a:chExt cx="874644" cy="0"/>
          </a:xfrm>
        </p:grpSpPr>
        <p:cxnSp>
          <p:nvCxnSpPr>
            <p:cNvPr id="10" name="直接连接符 9"/>
            <p:cNvCxnSpPr/>
            <p:nvPr/>
          </p:nvCxnSpPr>
          <p:spPr>
            <a:xfrm>
              <a:off x="5625548" y="3867892"/>
              <a:ext cx="219443" cy="0"/>
            </a:xfrm>
            <a:prstGeom prst="line">
              <a:avLst/>
            </a:prstGeom>
            <a:ln w="38100">
              <a:solidFill>
                <a:schemeClr val="tx2"/>
              </a:solidFill>
              <a:prstDash val="solid"/>
              <a:miter/>
            </a:ln>
          </p:spPr>
        </p:cxnSp>
        <p:cxnSp>
          <p:nvCxnSpPr>
            <p:cNvPr id="11" name="直接连接符 10"/>
            <p:cNvCxnSpPr/>
            <p:nvPr/>
          </p:nvCxnSpPr>
          <p:spPr>
            <a:xfrm>
              <a:off x="5843428" y="3867892"/>
              <a:ext cx="219443" cy="0"/>
            </a:xfrm>
            <a:prstGeom prst="line">
              <a:avLst/>
            </a:prstGeom>
            <a:ln w="38100">
              <a:solidFill>
                <a:schemeClr val="accent1"/>
              </a:solidFill>
              <a:prstDash val="solid"/>
              <a:miter/>
            </a:ln>
          </p:spPr>
        </p:cxnSp>
        <p:cxnSp>
          <p:nvCxnSpPr>
            <p:cNvPr id="12" name="直接连接符 11"/>
            <p:cNvCxnSpPr/>
            <p:nvPr/>
          </p:nvCxnSpPr>
          <p:spPr>
            <a:xfrm>
              <a:off x="6061306" y="3867892"/>
              <a:ext cx="219443" cy="0"/>
            </a:xfrm>
            <a:prstGeom prst="line">
              <a:avLst/>
            </a:prstGeom>
            <a:ln w="38100">
              <a:solidFill>
                <a:schemeClr val="tx2"/>
              </a:solidFill>
              <a:prstDash val="solid"/>
              <a:miter/>
            </a:ln>
          </p:spPr>
        </p:cxnSp>
        <p:cxnSp>
          <p:nvCxnSpPr>
            <p:cNvPr id="13" name="直接连接符 12"/>
            <p:cNvCxnSpPr>
              <a:stCxn id="0" idx="0"/>
              <a:endCxn id="0" idx="0"/>
            </p:cNvCxnSpPr>
            <p:nvPr/>
          </p:nvCxnSpPr>
          <p:spPr>
            <a:xfrm>
              <a:off x="6280749" y="3867892"/>
              <a:ext cx="3177579" cy="11079"/>
            </a:xfrm>
            <a:prstGeom prst="line">
              <a:avLst/>
            </a:prstGeom>
            <a:ln w="38100">
              <a:solidFill>
                <a:schemeClr val="accent1"/>
              </a:solidFill>
              <a:prstDash val="solid"/>
              <a:miter/>
            </a:ln>
          </p:spPr>
        </p:cxnSp>
      </p:grpSp>
      <p:pic>
        <p:nvPicPr>
          <p:cNvPr id="14" name="图片 13"/>
          <p:cNvPicPr/>
          <p:nvPr/>
        </p:nvPicPr>
        <p:blipFill>
          <a:blip r:embed="rId3"/>
          <a:stretch/>
        </p:blipFill>
        <p:spPr>
          <a:xfrm>
            <a:off x="4529910" y="1506178"/>
            <a:ext cx="3129051" cy="11499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dirty="0">
                <a:solidFill>
                  <a:schemeClr val="tx1">
                    <a:lumMod val="85000"/>
                    <a:lumOff val="15000"/>
                  </a:schemeClr>
                </a:solidFill>
                <a:latin typeface="Calibri"/>
                <a:ea typeface="微软雅黑"/>
              </a:rPr>
              <a:t>1.3</a:t>
            </a:r>
            <a:r>
              <a:rPr lang="zh-CN" sz="4267" dirty="0">
                <a:solidFill>
                  <a:schemeClr val="tx1">
                    <a:lumMod val="85000"/>
                    <a:lumOff val="15000"/>
                  </a:schemeClr>
                </a:solidFill>
                <a:latin typeface="Calibri"/>
                <a:ea typeface="微软雅黑"/>
              </a:rPr>
              <a:t> 一张图了解</a:t>
            </a:r>
            <a:r>
              <a:rPr lang="en-US" sz="4267" dirty="0">
                <a:solidFill>
                  <a:schemeClr val="tx1">
                    <a:lumMod val="85000"/>
                    <a:lumOff val="15000"/>
                  </a:schemeClr>
                </a:solidFill>
                <a:latin typeface="Calibri"/>
                <a:ea typeface="微软雅黑"/>
              </a:rPr>
              <a:t>TIDB</a:t>
            </a:r>
            <a:endParaRPr lang="en-AU" sz="4267" dirty="0">
              <a:solidFill>
                <a:schemeClr val="tx1">
                  <a:lumMod val="85000"/>
                  <a:lumOff val="15000"/>
                </a:schemeClr>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1026" name="Picture 2"/>
          <p:cNvPicPr/>
          <p:nvPr/>
        </p:nvPicPr>
        <p:blipFill>
          <a:blip r:embed="rId4"/>
          <a:stretch/>
        </p:blipFill>
        <p:spPr>
          <a:xfrm>
            <a:off x="1216774" y="1385645"/>
            <a:ext cx="9410700" cy="52197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1.4</a:t>
            </a:r>
            <a:r>
              <a:rPr lang="zh-CN" sz="4267">
                <a:solidFill>
                  <a:srgbClr val="656B6B"/>
                </a:solidFill>
                <a:latin typeface="Calibri"/>
                <a:ea typeface="微软雅黑"/>
              </a:rPr>
              <a:t> TIDB的高可用</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sp>
        <p:nvSpPr>
          <p:cNvPr id="2" name="文本框 1"/>
          <p:cNvSpPr txBox="1"/>
          <p:nvPr/>
        </p:nvSpPr>
        <p:spPr>
          <a:xfrm>
            <a:off x="749200" y="1862785"/>
            <a:ext cx="11112759" cy="1187637"/>
          </a:xfrm>
          <a:prstGeom prst="rect">
            <a:avLst/>
          </a:prstGeom>
          <a:noFill/>
        </p:spPr>
        <p:txBody>
          <a:bodyPr wrap="square"/>
          <a:lstStyle/>
          <a:p>
            <a:pPr>
              <a:lnSpc>
                <a:spcPct val="200000"/>
              </a:lnSpc>
            </a:pPr>
            <a:r>
              <a:rPr lang="zh-CN" sz="1800">
                <a:solidFill>
                  <a:srgbClr val="494949"/>
                </a:solidFill>
              </a:rPr>
              <a:t>高可用是 TiDB 的另一大特点，TiDB/TiKV/PD 这三个组件都能容忍部分实例失效，不影响整个集群的可用性。下面分别说明这三个组件的可用性、单个实例失效后的后果以及如何恢复。</a:t>
            </a:r>
          </a:p>
        </p:txBody>
      </p:sp>
      <p:pic>
        <p:nvPicPr>
          <p:cNvPr id="35" name="图片 34"/>
          <p:cNvPicPr/>
          <p:nvPr/>
        </p:nvPicPr>
        <p:blipFill>
          <a:blip r:embed="rId4"/>
          <a:stretch/>
        </p:blipFill>
        <p:spPr>
          <a:xfrm>
            <a:off x="749200" y="3160819"/>
            <a:ext cx="10287000" cy="3111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1.4</a:t>
            </a:r>
            <a:r>
              <a:rPr lang="zh-CN" sz="4267">
                <a:solidFill>
                  <a:srgbClr val="656B6B"/>
                </a:solidFill>
                <a:latin typeface="Calibri"/>
                <a:ea typeface="微软雅黑"/>
              </a:rPr>
              <a:t> TIDB的高可用</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886816" y="2040734"/>
            <a:ext cx="10147300" cy="386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3"/>
          <p:cNvSpPr txBox="1"/>
          <p:nvPr/>
        </p:nvSpPr>
        <p:spPr>
          <a:xfrm>
            <a:off x="609599" y="695417"/>
            <a:ext cx="7054921" cy="541070"/>
          </a:xfrm>
          <a:prstGeom prst="rect">
            <a:avLst/>
          </a:prstGeom>
        </p:spPr>
        <p:txBody>
          <a:bodyPr lIns="0" tIns="0" rIns="0" bIns="0"/>
          <a:lstStyle>
            <a:lvl1pPr marL="171450" lvl="0" indent="-171450" algn="l" defTabSz="685800">
              <a:lnSpc>
                <a:spcPct val="90000"/>
              </a:lnSpc>
              <a:spcBef>
                <a:spcPts val="750"/>
              </a:spcBef>
              <a:buFont typeface="Arial" charset="0"/>
              <a:buChar char="•"/>
              <a:defRPr sz="2100" kern="1200">
                <a:solidFill>
                  <a:schemeClr val="tx1"/>
                </a:solidFill>
                <a:latin typeface="Neris Thin"/>
                <a:ea typeface="微软雅黑"/>
              </a:defRPr>
            </a:lvl1pPr>
            <a:lvl2pPr marL="514350" lvl="1" indent="-171450" algn="l" defTabSz="685800">
              <a:lnSpc>
                <a:spcPct val="90000"/>
              </a:lnSpc>
              <a:spcBef>
                <a:spcPts val="375"/>
              </a:spcBef>
              <a:buFont typeface="Arial" charset="0"/>
              <a:buChar char="•"/>
              <a:defRPr sz="1800" kern="1200">
                <a:solidFill>
                  <a:schemeClr val="tx1"/>
                </a:solidFill>
                <a:latin typeface="Neris Thin"/>
                <a:ea typeface="微软雅黑"/>
              </a:defRPr>
            </a:lvl2pPr>
            <a:lvl3pPr marL="857250" lvl="2" indent="-171450" algn="l" defTabSz="685800">
              <a:lnSpc>
                <a:spcPct val="90000"/>
              </a:lnSpc>
              <a:spcBef>
                <a:spcPts val="375"/>
              </a:spcBef>
              <a:buFont typeface="Arial" charset="0"/>
              <a:buChar char="•"/>
              <a:defRPr sz="1500" kern="1200">
                <a:solidFill>
                  <a:schemeClr val="tx1"/>
                </a:solidFill>
                <a:latin typeface="Neris Thin"/>
                <a:ea typeface="微软雅黑"/>
              </a:defRPr>
            </a:lvl3pPr>
            <a:lvl4pPr marL="1200150" lvl="3" indent="-171450" algn="l" defTabSz="685800">
              <a:lnSpc>
                <a:spcPct val="90000"/>
              </a:lnSpc>
              <a:spcBef>
                <a:spcPts val="375"/>
              </a:spcBef>
              <a:buFont typeface="Arial" charset="0"/>
              <a:buChar char="•"/>
              <a:defRPr sz="1350" kern="1200">
                <a:solidFill>
                  <a:schemeClr val="tx1"/>
                </a:solidFill>
                <a:latin typeface="Neris Thin"/>
                <a:ea typeface="微软雅黑"/>
              </a:defRPr>
            </a:lvl4pPr>
            <a:lvl5pPr marL="1543050" lvl="4" indent="-171450" algn="l" defTabSz="685800">
              <a:lnSpc>
                <a:spcPct val="90000"/>
              </a:lnSpc>
              <a:spcBef>
                <a:spcPts val="375"/>
              </a:spcBef>
              <a:buFont typeface="Arial" charset="0"/>
              <a:buChar char="•"/>
              <a:defRPr sz="1350" kern="1200">
                <a:solidFill>
                  <a:schemeClr val="tx1"/>
                </a:solidFill>
                <a:latin typeface="Neris Thin"/>
                <a:ea typeface="微软雅黑"/>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微软雅黑"/>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微软雅黑"/>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微软雅黑"/>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微软雅黑"/>
              </a:defRPr>
            </a:lvl9pPr>
          </a:lstStyle>
          <a:p>
            <a:pPr marL="0" indent="0">
              <a:buNone/>
            </a:pPr>
            <a:r>
              <a:rPr lang="en-US" sz="4267">
                <a:solidFill>
                  <a:srgbClr val="656B6B"/>
                </a:solidFill>
                <a:latin typeface="Calibri"/>
                <a:ea typeface="微软雅黑"/>
              </a:rPr>
              <a:t>1.4</a:t>
            </a:r>
            <a:r>
              <a:rPr lang="zh-CN" sz="4267">
                <a:solidFill>
                  <a:srgbClr val="656B6B"/>
                </a:solidFill>
                <a:latin typeface="Calibri"/>
                <a:ea typeface="微软雅黑"/>
              </a:rPr>
              <a:t> TIDB的高可用</a:t>
            </a:r>
          </a:p>
          <a:p>
            <a:pPr marL="0" indent="0">
              <a:buNone/>
            </a:pPr>
            <a:endParaRPr lang="en-AU" sz="4267">
              <a:solidFill>
                <a:srgbClr val="656B6B"/>
              </a:solidFill>
              <a:latin typeface="Calibri"/>
              <a:ea typeface="微软雅黑"/>
            </a:endParaRPr>
          </a:p>
        </p:txBody>
      </p:sp>
      <p:grpSp>
        <p:nvGrpSpPr>
          <p:cNvPr id="19" name="Group 18"/>
          <p:cNvGrpSpPr/>
          <p:nvPr/>
        </p:nvGrpSpPr>
        <p:grpSpPr>
          <a:xfrm>
            <a:off x="1" y="326968"/>
            <a:ext cx="262392" cy="1273232"/>
            <a:chOff x="0" y="322263"/>
            <a:chExt cx="223595" cy="1335087"/>
          </a:xfrm>
        </p:grpSpPr>
        <p:sp>
          <p:nvSpPr>
            <p:cNvPr id="6" name="Freeform 5"/>
            <p:cNvSpPr/>
            <p:nvPr/>
          </p:nvSpPr>
          <p:spPr>
            <a:xfrm>
              <a:off x="0" y="1230492"/>
              <a:ext cx="223595" cy="403760"/>
            </a:xfrm>
            <a:custGeom>
              <a:avLst/>
              <a:gdLst/>
              <a:ahLst/>
              <a:cxnLst/>
              <a:rect l="0" t="0" r="r" b="b"/>
              <a:pathLst>
                <a:path w="223595" h="403760">
                  <a:moveTo>
                    <a:pt x="223595" y="0"/>
                  </a:moveTo>
                  <a:lnTo>
                    <a:pt x="0" y="240093"/>
                  </a:lnTo>
                  <a:lnTo>
                    <a:pt x="156633" y="403760"/>
                  </a:lnTo>
                  <a:cubicBezTo>
                    <a:pt x="196693" y="375071"/>
                    <a:pt x="223595" y="322397"/>
                    <a:pt x="223595" y="262432"/>
                  </a:cubicBezTo>
                  <a:lnTo>
                    <a:pt x="223595" y="0"/>
                  </a:lnTo>
                  <a:close/>
                </a:path>
              </a:pathLst>
            </a:custGeom>
            <a:solidFill>
              <a:schemeClr val="accent1">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7" name="Freeform 6"/>
            <p:cNvSpPr/>
            <p:nvPr/>
          </p:nvSpPr>
          <p:spPr>
            <a:xfrm>
              <a:off x="0" y="999508"/>
              <a:ext cx="110266" cy="471207"/>
            </a:xfrm>
            <a:custGeom>
              <a:avLst/>
              <a:gdLst/>
              <a:ahLst/>
              <a:cxnLst/>
              <a:rect l="0" t="0" r="r" b="b"/>
              <a:pathLst>
                <a:path w="110266" h="471207">
                  <a:moveTo>
                    <a:pt x="110266" y="41466"/>
                  </a:moveTo>
                  <a:lnTo>
                    <a:pt x="0" y="0"/>
                  </a:lnTo>
                  <a:lnTo>
                    <a:pt x="0" y="471207"/>
                  </a:lnTo>
                  <a:lnTo>
                    <a:pt x="110266" y="41466"/>
                  </a:lnTo>
                  <a:close/>
                </a:path>
              </a:pathLst>
            </a:custGeom>
            <a:solidFill>
              <a:schemeClr val="accent1">
                <a:lumMod val="75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8" name="Freeform 7"/>
            <p:cNvSpPr/>
            <p:nvPr/>
          </p:nvSpPr>
          <p:spPr>
            <a:xfrm>
              <a:off x="0" y="1041085"/>
              <a:ext cx="223595" cy="429630"/>
            </a:xfrm>
            <a:custGeom>
              <a:avLst/>
              <a:gdLst/>
              <a:ahLst/>
              <a:cxnLst/>
              <a:rect l="0" t="0" r="r" b="b"/>
              <a:pathLst>
                <a:path w="223595" h="429630">
                  <a:moveTo>
                    <a:pt x="110141" y="0"/>
                  </a:moveTo>
                  <a:lnTo>
                    <a:pt x="0" y="429630"/>
                  </a:lnTo>
                  <a:lnTo>
                    <a:pt x="223595" y="189141"/>
                  </a:lnTo>
                  <a:lnTo>
                    <a:pt x="223595" y="42751"/>
                  </a:lnTo>
                  <a:lnTo>
                    <a:pt x="110141" y="0"/>
                  </a:lnTo>
                  <a:close/>
                </a:path>
              </a:pathLst>
            </a:custGeom>
            <a:solidFill>
              <a:schemeClr val="accent1"/>
            </a:solidFill>
            <a:ln>
              <a:noFill/>
            </a:ln>
          </p:spPr>
          <p:txBody>
            <a:bodyPr vert="horz" wrap="square" lIns="121920" tIns="60960" rIns="121920" bIns="60960" numCol="1" anchor="t" anchorCtr="0"/>
            <a:lstStyle/>
            <a:p>
              <a:endParaRPr lang="en-US" sz="2400">
                <a:latin typeface="Calibri"/>
                <a:ea typeface="微软雅黑"/>
              </a:endParaRPr>
            </a:p>
          </p:txBody>
        </p:sp>
        <p:sp>
          <p:nvSpPr>
            <p:cNvPr id="9" name="Freeform 8"/>
            <p:cNvSpPr/>
            <p:nvPr/>
          </p:nvSpPr>
          <p:spPr>
            <a:xfrm>
              <a:off x="0" y="1470715"/>
              <a:ext cx="156976" cy="186635"/>
            </a:xfrm>
            <a:custGeom>
              <a:avLst/>
              <a:gdLst/>
              <a:ahLst/>
              <a:cxnLst/>
              <a:rect l="0" t="0" r="r" b="b"/>
              <a:pathLst>
                <a:path w="156976" h="186635">
                  <a:moveTo>
                    <a:pt x="156976" y="163703"/>
                  </a:moveTo>
                  <a:lnTo>
                    <a:pt x="0" y="0"/>
                  </a:lnTo>
                  <a:lnTo>
                    <a:pt x="0" y="186635"/>
                  </a:lnTo>
                  <a:lnTo>
                    <a:pt x="87621" y="186635"/>
                  </a:lnTo>
                  <a:cubicBezTo>
                    <a:pt x="112921" y="186635"/>
                    <a:pt x="136658" y="178285"/>
                    <a:pt x="156976" y="163703"/>
                  </a:cubicBezTo>
                  <a:close/>
                </a:path>
              </a:pathLst>
            </a:custGeom>
            <a:solidFill>
              <a:schemeClr val="accent1">
                <a:lumMod val="5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2" name="Freeform 11"/>
            <p:cNvSpPr/>
            <p:nvPr/>
          </p:nvSpPr>
          <p:spPr>
            <a:xfrm>
              <a:off x="0" y="322263"/>
              <a:ext cx="196794" cy="266094"/>
            </a:xfrm>
            <a:custGeom>
              <a:avLst/>
              <a:gdLst/>
              <a:ahLst/>
              <a:cxnLst/>
              <a:rect l="0" t="0" r="r" b="b"/>
              <a:pathLst>
                <a:path w="196794" h="266094">
                  <a:moveTo>
                    <a:pt x="0" y="266094"/>
                  </a:moveTo>
                  <a:lnTo>
                    <a:pt x="196794" y="66729"/>
                  </a:lnTo>
                  <a:cubicBezTo>
                    <a:pt x="171951" y="26316"/>
                    <a:pt x="132105" y="0"/>
                    <a:pt x="87388" y="0"/>
                  </a:cubicBezTo>
                  <a:lnTo>
                    <a:pt x="0" y="0"/>
                  </a:lnTo>
                  <a:lnTo>
                    <a:pt x="0" y="266094"/>
                  </a:lnTo>
                  <a:close/>
                </a:path>
              </a:pathLst>
            </a:custGeom>
            <a:solidFill>
              <a:schemeClr val="accent3">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sp>
          <p:nvSpPr>
            <p:cNvPr id="14" name="Freeform 13"/>
            <p:cNvSpPr/>
            <p:nvPr/>
          </p:nvSpPr>
          <p:spPr>
            <a:xfrm>
              <a:off x="160039" y="598520"/>
              <a:ext cx="63556" cy="329845"/>
            </a:xfrm>
            <a:custGeom>
              <a:avLst/>
              <a:gdLst/>
              <a:ahLst/>
              <a:cxnLst/>
              <a:rect l="0" t="0" r="r" b="b"/>
              <a:pathLst>
                <a:path w="63556" h="329845">
                  <a:moveTo>
                    <a:pt x="63556" y="0"/>
                  </a:moveTo>
                  <a:lnTo>
                    <a:pt x="0" y="249587"/>
                  </a:lnTo>
                  <a:lnTo>
                    <a:pt x="63556" y="329845"/>
                  </a:lnTo>
                  <a:lnTo>
                    <a:pt x="63556" y="0"/>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6" name="Freeform 15"/>
            <p:cNvSpPr/>
            <p:nvPr/>
          </p:nvSpPr>
          <p:spPr>
            <a:xfrm>
              <a:off x="0" y="648412"/>
              <a:ext cx="160039" cy="392673"/>
            </a:xfrm>
            <a:custGeom>
              <a:avLst/>
              <a:gdLst/>
              <a:ahLst/>
              <a:cxnLst/>
              <a:rect l="0" t="0" r="r" b="b"/>
              <a:pathLst>
                <a:path w="160039" h="392673">
                  <a:moveTo>
                    <a:pt x="110473" y="392673"/>
                  </a:moveTo>
                  <a:lnTo>
                    <a:pt x="160039" y="200043"/>
                  </a:lnTo>
                  <a:lnTo>
                    <a:pt x="0" y="0"/>
                  </a:lnTo>
                  <a:lnTo>
                    <a:pt x="0" y="351252"/>
                  </a:lnTo>
                  <a:lnTo>
                    <a:pt x="110473" y="392673"/>
                  </a:lnTo>
                  <a:close/>
                </a:path>
              </a:pathLst>
            </a:custGeom>
            <a:solidFill>
              <a:schemeClr val="accent2"/>
            </a:solidFill>
            <a:ln>
              <a:noFill/>
            </a:ln>
          </p:spPr>
          <p:txBody>
            <a:bodyPr vert="horz" wrap="square" lIns="121920" tIns="60960" rIns="121920" bIns="60960" numCol="1" anchor="t" anchorCtr="0"/>
            <a:lstStyle/>
            <a:p>
              <a:endParaRPr lang="en-US" sz="2400">
                <a:latin typeface="Calibri"/>
                <a:ea typeface="微软雅黑"/>
              </a:endParaRPr>
            </a:p>
          </p:txBody>
        </p:sp>
        <p:sp>
          <p:nvSpPr>
            <p:cNvPr id="17" name="Freeform 16"/>
            <p:cNvSpPr/>
            <p:nvPr/>
          </p:nvSpPr>
          <p:spPr>
            <a:xfrm>
              <a:off x="0" y="388786"/>
              <a:ext cx="223595" cy="460120"/>
            </a:xfrm>
            <a:custGeom>
              <a:avLst/>
              <a:gdLst/>
              <a:ahLst/>
              <a:cxnLst/>
              <a:rect l="0" t="0" r="r" b="b"/>
              <a:pathLst>
                <a:path w="223595" h="460120">
                  <a:moveTo>
                    <a:pt x="0" y="259812"/>
                  </a:moveTo>
                  <a:lnTo>
                    <a:pt x="159558" y="460120"/>
                  </a:lnTo>
                  <a:lnTo>
                    <a:pt x="223595" y="209852"/>
                  </a:lnTo>
                  <a:lnTo>
                    <a:pt x="223595" y="97680"/>
                  </a:lnTo>
                  <a:cubicBezTo>
                    <a:pt x="223595" y="61271"/>
                    <a:pt x="213653" y="27454"/>
                    <a:pt x="196888" y="0"/>
                  </a:cubicBezTo>
                  <a:lnTo>
                    <a:pt x="0" y="199955"/>
                  </a:lnTo>
                  <a:lnTo>
                    <a:pt x="0" y="259812"/>
                  </a:lnTo>
                  <a:close/>
                </a:path>
              </a:pathLst>
            </a:custGeom>
            <a:solidFill>
              <a:schemeClr val="accent3"/>
            </a:solidFill>
            <a:ln>
              <a:noFill/>
            </a:ln>
          </p:spPr>
          <p:txBody>
            <a:bodyPr vert="horz" wrap="square" lIns="121920" tIns="60960" rIns="121920" bIns="60960" numCol="1" anchor="t" anchorCtr="0"/>
            <a:lstStyle/>
            <a:p>
              <a:endParaRPr lang="en-US" sz="2400">
                <a:latin typeface="Calibri"/>
                <a:ea typeface="微软雅黑"/>
              </a:endParaRPr>
            </a:p>
          </p:txBody>
        </p:sp>
        <p:sp>
          <p:nvSpPr>
            <p:cNvPr id="18" name="Freeform 17"/>
            <p:cNvSpPr/>
            <p:nvPr/>
          </p:nvSpPr>
          <p:spPr>
            <a:xfrm>
              <a:off x="110266" y="848906"/>
              <a:ext cx="113329" cy="234680"/>
            </a:xfrm>
            <a:custGeom>
              <a:avLst/>
              <a:gdLst/>
              <a:ahLst/>
              <a:cxnLst/>
              <a:rect l="0" t="0" r="r" b="b"/>
              <a:pathLst>
                <a:path w="113329" h="234680">
                  <a:moveTo>
                    <a:pt x="113329" y="80143"/>
                  </a:moveTo>
                  <a:lnTo>
                    <a:pt x="49362" y="0"/>
                  </a:lnTo>
                  <a:lnTo>
                    <a:pt x="0" y="192086"/>
                  </a:lnTo>
                  <a:lnTo>
                    <a:pt x="113329" y="234680"/>
                  </a:lnTo>
                  <a:lnTo>
                    <a:pt x="113329" y="80143"/>
                  </a:lnTo>
                  <a:close/>
                </a:path>
              </a:pathLst>
            </a:custGeom>
            <a:solidFill>
              <a:schemeClr val="accent2">
                <a:lumMod val="60000"/>
                <a:lumOff val="40000"/>
              </a:schemeClr>
            </a:solidFill>
            <a:ln>
              <a:noFill/>
            </a:ln>
          </p:spPr>
          <p:txBody>
            <a:bodyPr vert="horz" wrap="square" lIns="121920" tIns="60960" rIns="121920" bIns="60960" numCol="1" anchor="t" anchorCtr="0"/>
            <a:lstStyle/>
            <a:p>
              <a:endParaRPr lang="en-US" sz="2400">
                <a:latin typeface="Calibri"/>
                <a:ea typeface="微软雅黑"/>
              </a:endParaRPr>
            </a:p>
          </p:txBody>
        </p:sp>
      </p:grpSp>
      <p:pic>
        <p:nvPicPr>
          <p:cNvPr id="34" name="图片 33"/>
          <p:cNvPicPr/>
          <p:nvPr/>
        </p:nvPicPr>
        <p:blipFill>
          <a:blip r:embed="rId3"/>
          <a:stretch/>
        </p:blipFill>
        <p:spPr>
          <a:xfrm>
            <a:off x="9062949" y="0"/>
            <a:ext cx="3129051" cy="1149926"/>
          </a:xfrm>
          <a:prstGeom prst="rect">
            <a:avLst/>
          </a:prstGeom>
        </p:spPr>
      </p:pic>
      <p:pic>
        <p:nvPicPr>
          <p:cNvPr id="35" name="图片 34"/>
          <p:cNvPicPr/>
          <p:nvPr/>
        </p:nvPicPr>
        <p:blipFill>
          <a:blip r:embed="rId4"/>
          <a:stretch/>
        </p:blipFill>
        <p:spPr>
          <a:xfrm>
            <a:off x="416916" y="2036091"/>
            <a:ext cx="11087100" cy="39243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4B5050"/>
      </a:dk1>
      <a:lt1>
        <a:srgbClr val="FFFFFF"/>
      </a:lt1>
      <a:dk2>
        <a:srgbClr val="4B5050"/>
      </a:dk2>
      <a:lt2>
        <a:srgbClr val="FFFFFF"/>
      </a:lt2>
      <a:accent1>
        <a:srgbClr val="4B5050"/>
      </a:accent1>
      <a:accent2>
        <a:srgbClr val="F55055"/>
      </a:accent2>
      <a:accent3>
        <a:srgbClr val="4B5050"/>
      </a:accent3>
      <a:accent4>
        <a:srgbClr val="91969B"/>
      </a:accent4>
      <a:accent5>
        <a:srgbClr val="4B5050"/>
      </a:accent5>
      <a:accent6>
        <a:srgbClr val="91969B"/>
      </a:accent6>
      <a:hlink>
        <a:srgbClr val="F33B48"/>
      </a:hlink>
      <a:folHlink>
        <a:srgbClr val="FFC00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1760</Words>
  <Application>Microsoft Office PowerPoint</Application>
  <PresentationFormat>宽屏</PresentationFormat>
  <Paragraphs>162</Paragraphs>
  <Slides>57</Slides>
  <Notes>57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-apple-system</vt:lpstr>
      <vt:lpstr>Neris Thin</vt:lpstr>
      <vt:lpstr>微软雅黑</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 Zhou</dc:creator>
  <cp:lastModifiedBy>Zhou Jing</cp:lastModifiedBy>
  <cp:revision>12</cp:revision>
  <dcterms:modified xsi:type="dcterms:W3CDTF">2019-09-18T08:51:47Z</dcterms:modified>
</cp:coreProperties>
</file>